
<file path=[Content_Types].xml><?xml version="1.0" encoding="utf-8"?>
<Types xmlns="http://schemas.openxmlformats.org/package/2006/content-types">
  <Default Extension="HEIC" ContentType="image/heic"/>
  <Default Extension="jpeg" ContentType="image/jpeg"/>
  <Default Extension="JPG" ContentType="image/jpeg"/>
  <Default Extension="NEF" ContentType="image/pn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6" r:id="rId2"/>
    <p:sldId id="256" r:id="rId3"/>
    <p:sldId id="515" r:id="rId4"/>
    <p:sldId id="498" r:id="rId5"/>
    <p:sldId id="497" r:id="rId6"/>
    <p:sldId id="516" r:id="rId7"/>
    <p:sldId id="517" r:id="rId8"/>
    <p:sldId id="499" r:id="rId9"/>
    <p:sldId id="500" r:id="rId10"/>
    <p:sldId id="501" r:id="rId11"/>
    <p:sldId id="502" r:id="rId12"/>
    <p:sldId id="503" r:id="rId13"/>
    <p:sldId id="504" r:id="rId14"/>
    <p:sldId id="506" r:id="rId15"/>
    <p:sldId id="518" r:id="rId16"/>
    <p:sldId id="519" r:id="rId17"/>
    <p:sldId id="520" r:id="rId18"/>
    <p:sldId id="521" r:id="rId19"/>
    <p:sldId id="522" r:id="rId20"/>
    <p:sldId id="523" r:id="rId21"/>
    <p:sldId id="509" r:id="rId22"/>
    <p:sldId id="508" r:id="rId23"/>
    <p:sldId id="510" r:id="rId24"/>
    <p:sldId id="511" r:id="rId25"/>
    <p:sldId id="512" r:id="rId26"/>
    <p:sldId id="513" r:id="rId27"/>
    <p:sldId id="514" r:id="rId28"/>
    <p:sldId id="495" r:id="rId29"/>
    <p:sldId id="430" r:id="rId30"/>
    <p:sldId id="494" r:id="rId3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5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3" d="100"/>
          <a:sy n="103" d="100"/>
        </p:scale>
        <p:origin x="138"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E1643-2E75-4D68-B1A4-7E0F2495D7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7C7EA9-B30B-48DB-9601-BE2EAAB62E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599935-F3CE-4428-9C08-A8371A650500}"/>
              </a:ext>
            </a:extLst>
          </p:cNvPr>
          <p:cNvSpPr>
            <a:spLocks noGrp="1"/>
          </p:cNvSpPr>
          <p:nvPr>
            <p:ph type="dt" sz="half" idx="10"/>
          </p:nvPr>
        </p:nvSpPr>
        <p:spPr/>
        <p:txBody>
          <a:bodyPr/>
          <a:lstStyle/>
          <a:p>
            <a:fld id="{9A2C44DB-4F19-41A4-8D5A-1DEBD34EDFA5}" type="datetimeFigureOut">
              <a:rPr lang="en-US" smtClean="0"/>
              <a:t>10/1/2020</a:t>
            </a:fld>
            <a:endParaRPr lang="en-US"/>
          </a:p>
        </p:txBody>
      </p:sp>
      <p:sp>
        <p:nvSpPr>
          <p:cNvPr id="5" name="Footer Placeholder 4">
            <a:extLst>
              <a:ext uri="{FF2B5EF4-FFF2-40B4-BE49-F238E27FC236}">
                <a16:creationId xmlns:a16="http://schemas.microsoft.com/office/drawing/2014/main" id="{2CF1ED6C-BE62-4142-AEC4-EE87C68F7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283E18-99F0-4624-9845-A271123520AF}"/>
              </a:ext>
            </a:extLst>
          </p:cNvPr>
          <p:cNvSpPr>
            <a:spLocks noGrp="1"/>
          </p:cNvSpPr>
          <p:nvPr>
            <p:ph type="sldNum" sz="quarter" idx="12"/>
          </p:nvPr>
        </p:nvSpPr>
        <p:spPr/>
        <p:txBody>
          <a:bodyPr/>
          <a:lstStyle/>
          <a:p>
            <a:fld id="{1FEFC750-0EC7-4EBE-9D3F-BE9270267C4D}" type="slidenum">
              <a:rPr lang="en-US" smtClean="0"/>
              <a:t>‹#›</a:t>
            </a:fld>
            <a:endParaRPr lang="en-US"/>
          </a:p>
        </p:txBody>
      </p:sp>
    </p:spTree>
    <p:extLst>
      <p:ext uri="{BB962C8B-B14F-4D97-AF65-F5344CB8AC3E}">
        <p14:creationId xmlns:p14="http://schemas.microsoft.com/office/powerpoint/2010/main" val="3954579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6B8C-810F-4E53-B133-B22464ACC8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A542D7-8E8F-468C-92A9-8EAC892EA6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073BCC-7865-4A14-BB1D-16A9AE65F14C}"/>
              </a:ext>
            </a:extLst>
          </p:cNvPr>
          <p:cNvSpPr>
            <a:spLocks noGrp="1"/>
          </p:cNvSpPr>
          <p:nvPr>
            <p:ph type="dt" sz="half" idx="10"/>
          </p:nvPr>
        </p:nvSpPr>
        <p:spPr/>
        <p:txBody>
          <a:bodyPr/>
          <a:lstStyle/>
          <a:p>
            <a:fld id="{9A2C44DB-4F19-41A4-8D5A-1DEBD34EDFA5}" type="datetimeFigureOut">
              <a:rPr lang="en-US" smtClean="0"/>
              <a:t>10/1/2020</a:t>
            </a:fld>
            <a:endParaRPr lang="en-US"/>
          </a:p>
        </p:txBody>
      </p:sp>
      <p:sp>
        <p:nvSpPr>
          <p:cNvPr id="5" name="Footer Placeholder 4">
            <a:extLst>
              <a:ext uri="{FF2B5EF4-FFF2-40B4-BE49-F238E27FC236}">
                <a16:creationId xmlns:a16="http://schemas.microsoft.com/office/drawing/2014/main" id="{5AEE8AD2-E425-41C0-BD76-2D4634D4A2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D7C324-18DE-4C98-97A2-FFF82FB08D03}"/>
              </a:ext>
            </a:extLst>
          </p:cNvPr>
          <p:cNvSpPr>
            <a:spLocks noGrp="1"/>
          </p:cNvSpPr>
          <p:nvPr>
            <p:ph type="sldNum" sz="quarter" idx="12"/>
          </p:nvPr>
        </p:nvSpPr>
        <p:spPr/>
        <p:txBody>
          <a:bodyPr/>
          <a:lstStyle/>
          <a:p>
            <a:fld id="{1FEFC750-0EC7-4EBE-9D3F-BE9270267C4D}" type="slidenum">
              <a:rPr lang="en-US" smtClean="0"/>
              <a:t>‹#›</a:t>
            </a:fld>
            <a:endParaRPr lang="en-US"/>
          </a:p>
        </p:txBody>
      </p:sp>
    </p:spTree>
    <p:extLst>
      <p:ext uri="{BB962C8B-B14F-4D97-AF65-F5344CB8AC3E}">
        <p14:creationId xmlns:p14="http://schemas.microsoft.com/office/powerpoint/2010/main" val="1729447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ED45AB-0C44-4D68-BD65-09762698C1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52B0A1-CA31-4B78-8D0E-63244840EB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ABE524-1990-458F-B017-B01896FEA04C}"/>
              </a:ext>
            </a:extLst>
          </p:cNvPr>
          <p:cNvSpPr>
            <a:spLocks noGrp="1"/>
          </p:cNvSpPr>
          <p:nvPr>
            <p:ph type="dt" sz="half" idx="10"/>
          </p:nvPr>
        </p:nvSpPr>
        <p:spPr/>
        <p:txBody>
          <a:bodyPr/>
          <a:lstStyle/>
          <a:p>
            <a:fld id="{9A2C44DB-4F19-41A4-8D5A-1DEBD34EDFA5}" type="datetimeFigureOut">
              <a:rPr lang="en-US" smtClean="0"/>
              <a:t>10/1/2020</a:t>
            </a:fld>
            <a:endParaRPr lang="en-US"/>
          </a:p>
        </p:txBody>
      </p:sp>
      <p:sp>
        <p:nvSpPr>
          <p:cNvPr id="5" name="Footer Placeholder 4">
            <a:extLst>
              <a:ext uri="{FF2B5EF4-FFF2-40B4-BE49-F238E27FC236}">
                <a16:creationId xmlns:a16="http://schemas.microsoft.com/office/drawing/2014/main" id="{D3B8D425-4F3F-462F-A036-55DAA4C6CE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141D68-F704-4C63-A6DD-EB355AA1F529}"/>
              </a:ext>
            </a:extLst>
          </p:cNvPr>
          <p:cNvSpPr>
            <a:spLocks noGrp="1"/>
          </p:cNvSpPr>
          <p:nvPr>
            <p:ph type="sldNum" sz="quarter" idx="12"/>
          </p:nvPr>
        </p:nvSpPr>
        <p:spPr/>
        <p:txBody>
          <a:bodyPr/>
          <a:lstStyle/>
          <a:p>
            <a:fld id="{1FEFC750-0EC7-4EBE-9D3F-BE9270267C4D}" type="slidenum">
              <a:rPr lang="en-US" smtClean="0"/>
              <a:t>‹#›</a:t>
            </a:fld>
            <a:endParaRPr lang="en-US"/>
          </a:p>
        </p:txBody>
      </p:sp>
    </p:spTree>
    <p:extLst>
      <p:ext uri="{BB962C8B-B14F-4D97-AF65-F5344CB8AC3E}">
        <p14:creationId xmlns:p14="http://schemas.microsoft.com/office/powerpoint/2010/main" val="2322960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 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346200"/>
            <a:ext cx="10769600" cy="2692401"/>
          </a:xfrm>
        </p:spPr>
        <p:txBody>
          <a:bodyPr vert="horz" lIns="91440" tIns="45720" rIns="91440" bIns="45720" rtlCol="0" anchor="ctr">
            <a:noAutofit/>
          </a:bodyPr>
          <a:lstStyle>
            <a:lvl1pPr algn="l">
              <a:defRPr lang="en-US" sz="10666" kern="1200" dirty="0">
                <a:solidFill>
                  <a:schemeClr val="tx1"/>
                </a:solidFill>
                <a:latin typeface="Bebas Neue Bold" panose="020B0606020202050201" pitchFamily="34" charset="0"/>
                <a:ea typeface="+mj-ea"/>
                <a:cs typeface="+mj-cs"/>
              </a:defRPr>
            </a:lvl1pPr>
          </a:lstStyle>
          <a:p>
            <a:pPr lvl="0" algn="l"/>
            <a:r>
              <a:rPr lang="en-US" dirty="0"/>
              <a:t>Click to edit title style</a:t>
            </a:r>
          </a:p>
        </p:txBody>
      </p:sp>
      <p:sp>
        <p:nvSpPr>
          <p:cNvPr id="3" name="Subtitle 2"/>
          <p:cNvSpPr>
            <a:spLocks noGrp="1"/>
          </p:cNvSpPr>
          <p:nvPr>
            <p:ph type="subTitle" idx="1"/>
          </p:nvPr>
        </p:nvSpPr>
        <p:spPr>
          <a:xfrm>
            <a:off x="1016000" y="5171758"/>
            <a:ext cx="8534400" cy="480131"/>
          </a:xfrm>
          <a:solidFill>
            <a:schemeClr val="tx1"/>
          </a:solidFill>
          <a:effectLst/>
        </p:spPr>
        <p:txBody>
          <a:bodyPr wrap="square" rtlCol="0">
            <a:spAutoFit/>
          </a:bodyPr>
          <a:lstStyle>
            <a:lvl1pPr marL="0" indent="0">
              <a:buFontTx/>
              <a:buNone/>
              <a:defRPr lang="en-US" i="1" dirty="0">
                <a:solidFill>
                  <a:srgbClr val="FFFFFF"/>
                </a:solidFill>
              </a:defRPr>
            </a:lvl1pPr>
          </a:lstStyle>
          <a:p>
            <a:pPr marL="0" lvl="0"/>
            <a:r>
              <a:rPr lang="en-US"/>
              <a:t>Click to edit Master subtitle style</a:t>
            </a:r>
            <a:endParaRPr lang="en-US" dirty="0"/>
          </a:p>
        </p:txBody>
      </p:sp>
      <p:sp>
        <p:nvSpPr>
          <p:cNvPr id="13" name="Text Placeholder 12"/>
          <p:cNvSpPr>
            <a:spLocks noGrp="1"/>
          </p:cNvSpPr>
          <p:nvPr>
            <p:ph type="body" sz="quarter" idx="13"/>
          </p:nvPr>
        </p:nvSpPr>
        <p:spPr>
          <a:xfrm>
            <a:off x="914400" y="4394200"/>
            <a:ext cx="10261600" cy="457200"/>
          </a:xfrm>
        </p:spPr>
        <p:txBody>
          <a:bodyPr vert="horz" lIns="91440" tIns="45720" rIns="91440" bIns="45720" rtlCol="0" anchor="ctr">
            <a:noAutofit/>
          </a:bodyPr>
          <a:lstStyle>
            <a:lvl1pPr marL="0" indent="0">
              <a:buFontTx/>
              <a:buNone/>
              <a:defRPr lang="en-US" sz="3733" dirty="0">
                <a:solidFill>
                  <a:schemeClr val="accent1"/>
                </a:solidFill>
                <a:latin typeface="Bebas Neue Bold" panose="020B0606020202050201" pitchFamily="34" charset="0"/>
                <a:ea typeface="+mj-ea"/>
                <a:cs typeface="+mj-cs"/>
              </a:defRPr>
            </a:lvl1pPr>
          </a:lstStyle>
          <a:p>
            <a:pPr lvl="0">
              <a:spcBef>
                <a:spcPct val="0"/>
              </a:spcBef>
              <a:buNone/>
            </a:pPr>
            <a:r>
              <a:rPr lang="en-US"/>
              <a:t>Click to edit Master text styles</a:t>
            </a:r>
          </a:p>
        </p:txBody>
      </p:sp>
      <p:sp>
        <p:nvSpPr>
          <p:cNvPr id="6" name="Picture Placeholder 4"/>
          <p:cNvSpPr>
            <a:spLocks noGrp="1"/>
          </p:cNvSpPr>
          <p:nvPr>
            <p:ph type="pic" sz="quarter" idx="14" hasCustomPrompt="1"/>
          </p:nvPr>
        </p:nvSpPr>
        <p:spPr>
          <a:xfrm>
            <a:off x="8940801" y="279400"/>
            <a:ext cx="2719916" cy="975784"/>
          </a:xfrm>
        </p:spPr>
        <p:txBody>
          <a:bodyPr/>
          <a:lstStyle>
            <a:lvl1pPr marL="0" indent="0" algn="ctr">
              <a:buNone/>
              <a:defRPr/>
            </a:lvl1pPr>
          </a:lstStyle>
          <a:p>
            <a:r>
              <a:rPr lang="en-US"/>
              <a:t>YOUR LOGO</a:t>
            </a:r>
          </a:p>
        </p:txBody>
      </p:sp>
    </p:spTree>
    <p:extLst>
      <p:ext uri="{BB962C8B-B14F-4D97-AF65-F5344CB8AC3E}">
        <p14:creationId xmlns:p14="http://schemas.microsoft.com/office/powerpoint/2010/main" val="375157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ingle person bio">
    <p:spTree>
      <p:nvGrpSpPr>
        <p:cNvPr id="1" name=""/>
        <p:cNvGrpSpPr/>
        <p:nvPr/>
      </p:nvGrpSpPr>
      <p:grpSpPr>
        <a:xfrm>
          <a:off x="0" y="0"/>
          <a:ext cx="0" cy="0"/>
          <a:chOff x="0" y="0"/>
          <a:chExt cx="0" cy="0"/>
        </a:xfrm>
      </p:grpSpPr>
      <p:sp>
        <p:nvSpPr>
          <p:cNvPr id="3" name="Picture Placeholder 2"/>
          <p:cNvSpPr>
            <a:spLocks noGrp="1"/>
          </p:cNvSpPr>
          <p:nvPr>
            <p:ph type="pic" sz="quarter" idx="18"/>
          </p:nvPr>
        </p:nvSpPr>
        <p:spPr>
          <a:xfrm>
            <a:off x="914400" y="1904999"/>
            <a:ext cx="2844800" cy="1939636"/>
          </a:xfrm>
          <a:solidFill>
            <a:schemeClr val="bg2"/>
          </a:solidFill>
          <a:ln w="57150">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chemeClr val="lt1"/>
                </a:solidFill>
              </a:defRPr>
            </a:lvl1pPr>
          </a:lstStyle>
          <a:p>
            <a:pPr marL="0" lvl="0" algn="ctr"/>
            <a:r>
              <a:rPr lang="en-US"/>
              <a:t>Click icon to add picture</a:t>
            </a:r>
          </a:p>
        </p:txBody>
      </p:sp>
      <p:sp>
        <p:nvSpPr>
          <p:cNvPr id="7" name="Title 6"/>
          <p:cNvSpPr>
            <a:spLocks noGrp="1"/>
          </p:cNvSpPr>
          <p:nvPr>
            <p:ph type="title"/>
          </p:nvPr>
        </p:nvSpPr>
        <p:spPr>
          <a:xfrm>
            <a:off x="711200" y="274637"/>
            <a:ext cx="10871200" cy="1143000"/>
          </a:xfrm>
        </p:spPr>
        <p:txBody>
          <a:bodyPr/>
          <a:lstStyle>
            <a:lvl1pPr algn="l">
              <a:defRPr/>
            </a:lvl1pPr>
          </a:lstStyle>
          <a:p>
            <a:r>
              <a:rPr lang="en-US"/>
              <a:t>Click to edit Master title style</a:t>
            </a:r>
            <a:endParaRPr lang="en-US" dirty="0"/>
          </a:p>
        </p:txBody>
      </p:sp>
      <p:sp>
        <p:nvSpPr>
          <p:cNvPr id="12" name="Text Placeholder 11"/>
          <p:cNvSpPr>
            <a:spLocks noGrp="1"/>
          </p:cNvSpPr>
          <p:nvPr>
            <p:ph type="body" sz="quarter" idx="13" hasCustomPrompt="1"/>
          </p:nvPr>
        </p:nvSpPr>
        <p:spPr>
          <a:xfrm>
            <a:off x="711200" y="4121701"/>
            <a:ext cx="3251200" cy="457200"/>
          </a:xfrm>
        </p:spPr>
        <p:txBody>
          <a:bodyPr>
            <a:noAutofit/>
          </a:bodyPr>
          <a:lstStyle>
            <a:lvl1pPr marL="0" indent="0">
              <a:spcBef>
                <a:spcPts val="0"/>
              </a:spcBef>
              <a:buFontTx/>
              <a:buNone/>
              <a:defRPr lang="en-US" sz="2933" kern="1200" dirty="0" smtClean="0">
                <a:solidFill>
                  <a:schemeClr val="accent1"/>
                </a:solidFill>
                <a:latin typeface="Bebas Neue Bold" panose="020B0606020202050201" pitchFamily="34" charset="0"/>
                <a:ea typeface="+mn-ea"/>
                <a:cs typeface="+mn-cs"/>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dirty="0"/>
              <a:t>Name Here</a:t>
            </a:r>
          </a:p>
        </p:txBody>
      </p:sp>
      <p:sp>
        <p:nvSpPr>
          <p:cNvPr id="27" name="Text Placeholder 13"/>
          <p:cNvSpPr>
            <a:spLocks noGrp="1"/>
          </p:cNvSpPr>
          <p:nvPr>
            <p:ph type="body" sz="quarter" idx="21" hasCustomPrompt="1"/>
          </p:nvPr>
        </p:nvSpPr>
        <p:spPr>
          <a:xfrm>
            <a:off x="711200" y="4572000"/>
            <a:ext cx="3251200" cy="381000"/>
          </a:xfrm>
        </p:spPr>
        <p:txBody>
          <a:bodyPr>
            <a:noAutofit/>
          </a:bodyPr>
          <a:lstStyle>
            <a:lvl1pPr marL="0" indent="0">
              <a:spcBef>
                <a:spcPts val="0"/>
              </a:spcBef>
              <a:buFontTx/>
              <a:buNone/>
              <a:defRPr lang="en-US" sz="1733" i="1" kern="1200" dirty="0" smtClean="0">
                <a:solidFill>
                  <a:schemeClr val="tx1"/>
                </a:solidFill>
                <a:latin typeface="+mn-lt"/>
                <a:ea typeface="+mn-ea"/>
                <a:cs typeface="+mn-cs"/>
              </a:defRPr>
            </a:lvl1pPr>
            <a:lvl2pPr marL="609585" indent="0">
              <a:buFontTx/>
              <a:buNone/>
              <a:defRPr lang="en-US" sz="2133" kern="1200" dirty="0" smtClean="0">
                <a:solidFill>
                  <a:schemeClr val="tx1"/>
                </a:solidFill>
                <a:latin typeface="+mn-lt"/>
                <a:ea typeface="+mn-ea"/>
                <a:cs typeface="+mn-cs"/>
              </a:defRPr>
            </a:lvl2pPr>
            <a:lvl3pPr marL="1219170" indent="0">
              <a:buFontTx/>
              <a:buNone/>
              <a:defRPr lang="en-US" sz="2133" kern="1200" dirty="0" smtClean="0">
                <a:solidFill>
                  <a:schemeClr val="tx1"/>
                </a:solidFill>
                <a:latin typeface="+mn-lt"/>
                <a:ea typeface="+mn-ea"/>
                <a:cs typeface="+mn-cs"/>
              </a:defRPr>
            </a:lvl3pPr>
            <a:lvl4pPr marL="1828754" indent="0">
              <a:buFontTx/>
              <a:buNone/>
              <a:defRPr lang="en-US" sz="2133" kern="1200" dirty="0" smtClean="0">
                <a:solidFill>
                  <a:schemeClr val="tx1"/>
                </a:solidFill>
                <a:latin typeface="+mn-lt"/>
                <a:ea typeface="+mn-ea"/>
                <a:cs typeface="+mn-cs"/>
              </a:defRPr>
            </a:lvl4pPr>
            <a:lvl5pPr marL="2438339" indent="0">
              <a:buFontTx/>
              <a:buNone/>
              <a:defRPr lang="en-US" sz="2133" kern="1200" dirty="0">
                <a:solidFill>
                  <a:schemeClr val="tx1"/>
                </a:solidFill>
                <a:latin typeface="+mn-lt"/>
                <a:ea typeface="+mn-ea"/>
                <a:cs typeface="+mn-cs"/>
              </a:defRPr>
            </a:lvl5pPr>
          </a:lstStyle>
          <a:p>
            <a:pPr lvl="0"/>
            <a:r>
              <a:rPr lang="en-US" dirty="0"/>
              <a:t>[ Title ]</a:t>
            </a:r>
          </a:p>
        </p:txBody>
      </p:sp>
      <p:sp>
        <p:nvSpPr>
          <p:cNvPr id="33" name="Text Placeholder 13"/>
          <p:cNvSpPr>
            <a:spLocks noGrp="1"/>
          </p:cNvSpPr>
          <p:nvPr>
            <p:ph type="body" sz="quarter" idx="23" hasCustomPrompt="1"/>
          </p:nvPr>
        </p:nvSpPr>
        <p:spPr>
          <a:xfrm>
            <a:off x="4165600" y="1803400"/>
            <a:ext cx="3454400" cy="4019109"/>
          </a:xfrm>
        </p:spPr>
        <p:txBody>
          <a:bodyPr vert="horz" lIns="91440" tIns="45720" rIns="91440" bIns="45720" rtlCol="0">
            <a:normAutofit/>
          </a:bodyPr>
          <a:lstStyle>
            <a:lvl1pPr marL="0" indent="0">
              <a:spcBef>
                <a:spcPts val="0"/>
              </a:spcBef>
              <a:buFontTx/>
              <a:buNone/>
              <a:defRPr lang="en-US" sz="2000" dirty="0" smtClean="0"/>
            </a:lvl1pPr>
          </a:lstStyle>
          <a:p>
            <a:pPr marL="0" lvl="0" indent="0">
              <a:buFontTx/>
              <a:buNone/>
            </a:pPr>
            <a:r>
              <a:rPr lang="en-US" dirty="0"/>
              <a:t>Description</a:t>
            </a:r>
          </a:p>
        </p:txBody>
      </p:sp>
      <p:sp>
        <p:nvSpPr>
          <p:cNvPr id="36" name="Text Placeholder 13"/>
          <p:cNvSpPr>
            <a:spLocks noGrp="1"/>
          </p:cNvSpPr>
          <p:nvPr>
            <p:ph type="body" sz="quarter" idx="26" hasCustomPrompt="1"/>
          </p:nvPr>
        </p:nvSpPr>
        <p:spPr>
          <a:xfrm>
            <a:off x="8026400" y="1803400"/>
            <a:ext cx="3454400" cy="4019109"/>
          </a:xfrm>
        </p:spPr>
        <p:txBody>
          <a:bodyPr vert="horz" lIns="91440" tIns="45720" rIns="91440" bIns="45720" rtlCol="0">
            <a:normAutofit/>
          </a:bodyPr>
          <a:lstStyle>
            <a:lvl1pPr marL="0" indent="0">
              <a:spcBef>
                <a:spcPts val="0"/>
              </a:spcBef>
              <a:buFontTx/>
              <a:buNone/>
              <a:defRPr lang="en-US" sz="2000" dirty="0" smtClean="0"/>
            </a:lvl1pPr>
          </a:lstStyle>
          <a:p>
            <a:pPr marL="0" lvl="0" indent="0">
              <a:buFontTx/>
              <a:buNone/>
            </a:pPr>
            <a:r>
              <a:rPr lang="en-US" dirty="0"/>
              <a:t>Description</a:t>
            </a:r>
          </a:p>
        </p:txBody>
      </p:sp>
      <p:sp>
        <p:nvSpPr>
          <p:cNvPr id="18" name="Slide Number Placeholder 13"/>
          <p:cNvSpPr>
            <a:spLocks noGrp="1"/>
          </p:cNvSpPr>
          <p:nvPr>
            <p:ph type="sldNum" sz="quarter" idx="4"/>
          </p:nvPr>
        </p:nvSpPr>
        <p:spPr>
          <a:xfrm>
            <a:off x="10871200" y="6235412"/>
            <a:ext cx="711200" cy="486833"/>
          </a:xfrm>
        </p:spPr>
        <p:txBody>
          <a:bodyPr/>
          <a:lstStyle/>
          <a:p>
            <a:fld id="{9D955F5F-96B5-4123-A0BF-F5126ED54847}" type="slidenum">
              <a:rPr lang="en-US" smtClean="0"/>
              <a:pPr/>
              <a:t>‹#›</a:t>
            </a:fld>
            <a:endParaRPr lang="en-US"/>
          </a:p>
        </p:txBody>
      </p:sp>
      <p:sp>
        <p:nvSpPr>
          <p:cNvPr id="24" name="Date Placeholder 11"/>
          <p:cNvSpPr>
            <a:spLocks noGrp="1"/>
          </p:cNvSpPr>
          <p:nvPr>
            <p:ph type="dt" sz="half" idx="2"/>
          </p:nvPr>
        </p:nvSpPr>
        <p:spPr>
          <a:xfrm>
            <a:off x="609600" y="6417933"/>
            <a:ext cx="2844800" cy="328295"/>
          </a:xfrm>
        </p:spPr>
        <p:txBody>
          <a:bodyPr/>
          <a:lstStyle/>
          <a:p>
            <a:fld id="{3E841676-95AA-4BD4-AC54-C8AA99F49BF2}" type="datetime4">
              <a:rPr lang="en-US" smtClean="0"/>
              <a:t>October 1, 2020</a:t>
            </a:fld>
            <a:endParaRPr lang="en-US"/>
          </a:p>
        </p:txBody>
      </p:sp>
      <p:sp>
        <p:nvSpPr>
          <p:cNvPr id="25" name="Footer Placeholder 12"/>
          <p:cNvSpPr>
            <a:spLocks noGrp="1"/>
          </p:cNvSpPr>
          <p:nvPr>
            <p:ph type="ftr" sz="quarter" idx="3"/>
          </p:nvPr>
        </p:nvSpPr>
        <p:spPr>
          <a:xfrm>
            <a:off x="5181600" y="6417933"/>
            <a:ext cx="5283200" cy="328295"/>
          </a:xfrm>
        </p:spPr>
        <p:txBody>
          <a:bodyPr/>
          <a:lstStyle/>
          <a:p>
            <a:pPr algn="r"/>
            <a:r>
              <a:rPr lang="en-US"/>
              <a:t>©2016 Your Company. All Rights Reserved</a:t>
            </a:r>
          </a:p>
        </p:txBody>
      </p:sp>
      <p:grpSp>
        <p:nvGrpSpPr>
          <p:cNvPr id="19" name="Group 18"/>
          <p:cNvGrpSpPr/>
          <p:nvPr userDrawn="1"/>
        </p:nvGrpSpPr>
        <p:grpSpPr>
          <a:xfrm>
            <a:off x="333155" y="533400"/>
            <a:ext cx="158496" cy="533400"/>
            <a:chOff x="249866" y="533400"/>
            <a:chExt cx="118872" cy="533400"/>
          </a:xfrm>
        </p:grpSpPr>
        <p:cxnSp>
          <p:nvCxnSpPr>
            <p:cNvPr id="20" name="Straight Connector 19"/>
            <p:cNvCxnSpPr/>
            <p:nvPr/>
          </p:nvCxnSpPr>
          <p:spPr>
            <a:xfrm>
              <a:off x="304800" y="533400"/>
              <a:ext cx="0" cy="533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49866" y="723900"/>
              <a:ext cx="118872" cy="152400"/>
            </a:xfrm>
            <a:prstGeom prst="ellipse">
              <a:avLst/>
            </a:prstGeom>
            <a:solidFill>
              <a:schemeClr val="accent1"/>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3845487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6C047-6A8F-42B1-B309-8414666AC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434EF0-E6BA-43EE-B0CE-5DB9A78D47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A25E2B-9A73-4412-B67F-957109ECC4C1}"/>
              </a:ext>
            </a:extLst>
          </p:cNvPr>
          <p:cNvSpPr>
            <a:spLocks noGrp="1"/>
          </p:cNvSpPr>
          <p:nvPr>
            <p:ph type="dt" sz="half" idx="10"/>
          </p:nvPr>
        </p:nvSpPr>
        <p:spPr/>
        <p:txBody>
          <a:bodyPr/>
          <a:lstStyle/>
          <a:p>
            <a:fld id="{9A2C44DB-4F19-41A4-8D5A-1DEBD34EDFA5}" type="datetimeFigureOut">
              <a:rPr lang="en-US" smtClean="0"/>
              <a:t>10/1/2020</a:t>
            </a:fld>
            <a:endParaRPr lang="en-US"/>
          </a:p>
        </p:txBody>
      </p:sp>
      <p:sp>
        <p:nvSpPr>
          <p:cNvPr id="5" name="Footer Placeholder 4">
            <a:extLst>
              <a:ext uri="{FF2B5EF4-FFF2-40B4-BE49-F238E27FC236}">
                <a16:creationId xmlns:a16="http://schemas.microsoft.com/office/drawing/2014/main" id="{296DABA7-722F-4EC1-8C79-F0F94C41A1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CC3C4-F169-4720-81AC-34029A061505}"/>
              </a:ext>
            </a:extLst>
          </p:cNvPr>
          <p:cNvSpPr>
            <a:spLocks noGrp="1"/>
          </p:cNvSpPr>
          <p:nvPr>
            <p:ph type="sldNum" sz="quarter" idx="12"/>
          </p:nvPr>
        </p:nvSpPr>
        <p:spPr/>
        <p:txBody>
          <a:bodyPr/>
          <a:lstStyle/>
          <a:p>
            <a:fld id="{1FEFC750-0EC7-4EBE-9D3F-BE9270267C4D}" type="slidenum">
              <a:rPr lang="en-US" smtClean="0"/>
              <a:t>‹#›</a:t>
            </a:fld>
            <a:endParaRPr lang="en-US"/>
          </a:p>
        </p:txBody>
      </p:sp>
    </p:spTree>
    <p:extLst>
      <p:ext uri="{BB962C8B-B14F-4D97-AF65-F5344CB8AC3E}">
        <p14:creationId xmlns:p14="http://schemas.microsoft.com/office/powerpoint/2010/main" val="3614927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DAF1D-7996-4D06-BB75-AA367AB1DE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21526A-3705-4D47-89E7-A4FA6BCCDA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CA5B6F-900F-443B-A43B-F8643BD1537A}"/>
              </a:ext>
            </a:extLst>
          </p:cNvPr>
          <p:cNvSpPr>
            <a:spLocks noGrp="1"/>
          </p:cNvSpPr>
          <p:nvPr>
            <p:ph type="dt" sz="half" idx="10"/>
          </p:nvPr>
        </p:nvSpPr>
        <p:spPr/>
        <p:txBody>
          <a:bodyPr/>
          <a:lstStyle/>
          <a:p>
            <a:fld id="{9A2C44DB-4F19-41A4-8D5A-1DEBD34EDFA5}" type="datetimeFigureOut">
              <a:rPr lang="en-US" smtClean="0"/>
              <a:t>10/1/2020</a:t>
            </a:fld>
            <a:endParaRPr lang="en-US"/>
          </a:p>
        </p:txBody>
      </p:sp>
      <p:sp>
        <p:nvSpPr>
          <p:cNvPr id="5" name="Footer Placeholder 4">
            <a:extLst>
              <a:ext uri="{FF2B5EF4-FFF2-40B4-BE49-F238E27FC236}">
                <a16:creationId xmlns:a16="http://schemas.microsoft.com/office/drawing/2014/main" id="{B9DDC026-9FBE-4C5D-9AEF-C5E0CA9BBB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BB019F-C87C-4274-A1EE-E339B2657D30}"/>
              </a:ext>
            </a:extLst>
          </p:cNvPr>
          <p:cNvSpPr>
            <a:spLocks noGrp="1"/>
          </p:cNvSpPr>
          <p:nvPr>
            <p:ph type="sldNum" sz="quarter" idx="12"/>
          </p:nvPr>
        </p:nvSpPr>
        <p:spPr/>
        <p:txBody>
          <a:bodyPr/>
          <a:lstStyle/>
          <a:p>
            <a:fld id="{1FEFC750-0EC7-4EBE-9D3F-BE9270267C4D}" type="slidenum">
              <a:rPr lang="en-US" smtClean="0"/>
              <a:t>‹#›</a:t>
            </a:fld>
            <a:endParaRPr lang="en-US"/>
          </a:p>
        </p:txBody>
      </p:sp>
    </p:spTree>
    <p:extLst>
      <p:ext uri="{BB962C8B-B14F-4D97-AF65-F5344CB8AC3E}">
        <p14:creationId xmlns:p14="http://schemas.microsoft.com/office/powerpoint/2010/main" val="463819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CECDC-8B25-4029-A19F-228D332E62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E3E5A2-4F4C-4A5D-82E8-8762C767B4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838826-88AD-4A72-AE7F-D3485D9963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011E11-775C-4177-8061-1711F34B8C77}"/>
              </a:ext>
            </a:extLst>
          </p:cNvPr>
          <p:cNvSpPr>
            <a:spLocks noGrp="1"/>
          </p:cNvSpPr>
          <p:nvPr>
            <p:ph type="dt" sz="half" idx="10"/>
          </p:nvPr>
        </p:nvSpPr>
        <p:spPr/>
        <p:txBody>
          <a:bodyPr/>
          <a:lstStyle/>
          <a:p>
            <a:fld id="{9A2C44DB-4F19-41A4-8D5A-1DEBD34EDFA5}" type="datetimeFigureOut">
              <a:rPr lang="en-US" smtClean="0"/>
              <a:t>10/1/2020</a:t>
            </a:fld>
            <a:endParaRPr lang="en-US"/>
          </a:p>
        </p:txBody>
      </p:sp>
      <p:sp>
        <p:nvSpPr>
          <p:cNvPr id="6" name="Footer Placeholder 5">
            <a:extLst>
              <a:ext uri="{FF2B5EF4-FFF2-40B4-BE49-F238E27FC236}">
                <a16:creationId xmlns:a16="http://schemas.microsoft.com/office/drawing/2014/main" id="{F5D4FE70-39B4-4E66-9FB9-56ED98EE5F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4E4912-C57E-49FA-9650-665799E770FD}"/>
              </a:ext>
            </a:extLst>
          </p:cNvPr>
          <p:cNvSpPr>
            <a:spLocks noGrp="1"/>
          </p:cNvSpPr>
          <p:nvPr>
            <p:ph type="sldNum" sz="quarter" idx="12"/>
          </p:nvPr>
        </p:nvSpPr>
        <p:spPr/>
        <p:txBody>
          <a:bodyPr/>
          <a:lstStyle/>
          <a:p>
            <a:fld id="{1FEFC750-0EC7-4EBE-9D3F-BE9270267C4D}" type="slidenum">
              <a:rPr lang="en-US" smtClean="0"/>
              <a:t>‹#›</a:t>
            </a:fld>
            <a:endParaRPr lang="en-US"/>
          </a:p>
        </p:txBody>
      </p:sp>
    </p:spTree>
    <p:extLst>
      <p:ext uri="{BB962C8B-B14F-4D97-AF65-F5344CB8AC3E}">
        <p14:creationId xmlns:p14="http://schemas.microsoft.com/office/powerpoint/2010/main" val="3968415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03853-31DA-4CC3-975E-685A0E699F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45CD04-DE38-4C25-852E-735C3B8D8D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6AC718-8BB3-45E5-91CC-0E5036834E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CF6B5D-8C0C-494D-B515-5A92F1553B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59C922-0286-4D58-BDF1-6D1B435055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D8286B-DDE5-446D-92D2-F9F2B106415E}"/>
              </a:ext>
            </a:extLst>
          </p:cNvPr>
          <p:cNvSpPr>
            <a:spLocks noGrp="1"/>
          </p:cNvSpPr>
          <p:nvPr>
            <p:ph type="dt" sz="half" idx="10"/>
          </p:nvPr>
        </p:nvSpPr>
        <p:spPr/>
        <p:txBody>
          <a:bodyPr/>
          <a:lstStyle/>
          <a:p>
            <a:fld id="{9A2C44DB-4F19-41A4-8D5A-1DEBD34EDFA5}" type="datetimeFigureOut">
              <a:rPr lang="en-US" smtClean="0"/>
              <a:t>10/1/2020</a:t>
            </a:fld>
            <a:endParaRPr lang="en-US"/>
          </a:p>
        </p:txBody>
      </p:sp>
      <p:sp>
        <p:nvSpPr>
          <p:cNvPr id="8" name="Footer Placeholder 7">
            <a:extLst>
              <a:ext uri="{FF2B5EF4-FFF2-40B4-BE49-F238E27FC236}">
                <a16:creationId xmlns:a16="http://schemas.microsoft.com/office/drawing/2014/main" id="{06432E11-CF54-4859-A7EE-280935DD27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68899D-85D0-4BB6-9578-111A8C369F1E}"/>
              </a:ext>
            </a:extLst>
          </p:cNvPr>
          <p:cNvSpPr>
            <a:spLocks noGrp="1"/>
          </p:cNvSpPr>
          <p:nvPr>
            <p:ph type="sldNum" sz="quarter" idx="12"/>
          </p:nvPr>
        </p:nvSpPr>
        <p:spPr/>
        <p:txBody>
          <a:bodyPr/>
          <a:lstStyle/>
          <a:p>
            <a:fld id="{1FEFC750-0EC7-4EBE-9D3F-BE9270267C4D}" type="slidenum">
              <a:rPr lang="en-US" smtClean="0"/>
              <a:t>‹#›</a:t>
            </a:fld>
            <a:endParaRPr lang="en-US"/>
          </a:p>
        </p:txBody>
      </p:sp>
    </p:spTree>
    <p:extLst>
      <p:ext uri="{BB962C8B-B14F-4D97-AF65-F5344CB8AC3E}">
        <p14:creationId xmlns:p14="http://schemas.microsoft.com/office/powerpoint/2010/main" val="3391731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7514A-53A9-4658-A331-C4DD3AAAD5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A5AA53-ED1C-40BD-BD7D-02316810F646}"/>
              </a:ext>
            </a:extLst>
          </p:cNvPr>
          <p:cNvSpPr>
            <a:spLocks noGrp="1"/>
          </p:cNvSpPr>
          <p:nvPr>
            <p:ph type="dt" sz="half" idx="10"/>
          </p:nvPr>
        </p:nvSpPr>
        <p:spPr/>
        <p:txBody>
          <a:bodyPr/>
          <a:lstStyle/>
          <a:p>
            <a:fld id="{9A2C44DB-4F19-41A4-8D5A-1DEBD34EDFA5}" type="datetimeFigureOut">
              <a:rPr lang="en-US" smtClean="0"/>
              <a:t>10/1/2020</a:t>
            </a:fld>
            <a:endParaRPr lang="en-US"/>
          </a:p>
        </p:txBody>
      </p:sp>
      <p:sp>
        <p:nvSpPr>
          <p:cNvPr id="4" name="Footer Placeholder 3">
            <a:extLst>
              <a:ext uri="{FF2B5EF4-FFF2-40B4-BE49-F238E27FC236}">
                <a16:creationId xmlns:a16="http://schemas.microsoft.com/office/drawing/2014/main" id="{03B1612A-1B06-4A43-AF90-2BD12E44B7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524B5F-B614-4C64-8942-9F702ED4E61E}"/>
              </a:ext>
            </a:extLst>
          </p:cNvPr>
          <p:cNvSpPr>
            <a:spLocks noGrp="1"/>
          </p:cNvSpPr>
          <p:nvPr>
            <p:ph type="sldNum" sz="quarter" idx="12"/>
          </p:nvPr>
        </p:nvSpPr>
        <p:spPr/>
        <p:txBody>
          <a:bodyPr/>
          <a:lstStyle/>
          <a:p>
            <a:fld id="{1FEFC750-0EC7-4EBE-9D3F-BE9270267C4D}" type="slidenum">
              <a:rPr lang="en-US" smtClean="0"/>
              <a:t>‹#›</a:t>
            </a:fld>
            <a:endParaRPr lang="en-US"/>
          </a:p>
        </p:txBody>
      </p:sp>
    </p:spTree>
    <p:extLst>
      <p:ext uri="{BB962C8B-B14F-4D97-AF65-F5344CB8AC3E}">
        <p14:creationId xmlns:p14="http://schemas.microsoft.com/office/powerpoint/2010/main" val="1943177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EB7B51-986E-423C-87AE-B976187CDB37}"/>
              </a:ext>
            </a:extLst>
          </p:cNvPr>
          <p:cNvSpPr>
            <a:spLocks noGrp="1"/>
          </p:cNvSpPr>
          <p:nvPr>
            <p:ph type="dt" sz="half" idx="10"/>
          </p:nvPr>
        </p:nvSpPr>
        <p:spPr/>
        <p:txBody>
          <a:bodyPr/>
          <a:lstStyle/>
          <a:p>
            <a:fld id="{9A2C44DB-4F19-41A4-8D5A-1DEBD34EDFA5}" type="datetimeFigureOut">
              <a:rPr lang="en-US" smtClean="0"/>
              <a:t>10/1/2020</a:t>
            </a:fld>
            <a:endParaRPr lang="en-US"/>
          </a:p>
        </p:txBody>
      </p:sp>
      <p:sp>
        <p:nvSpPr>
          <p:cNvPr id="3" name="Footer Placeholder 2">
            <a:extLst>
              <a:ext uri="{FF2B5EF4-FFF2-40B4-BE49-F238E27FC236}">
                <a16:creationId xmlns:a16="http://schemas.microsoft.com/office/drawing/2014/main" id="{F5ED2685-BA5F-4640-B1CC-0B0E9F5D1D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BAE91-0AEB-4CC4-9399-8E03AD5BB6FA}"/>
              </a:ext>
            </a:extLst>
          </p:cNvPr>
          <p:cNvSpPr>
            <a:spLocks noGrp="1"/>
          </p:cNvSpPr>
          <p:nvPr>
            <p:ph type="sldNum" sz="quarter" idx="12"/>
          </p:nvPr>
        </p:nvSpPr>
        <p:spPr/>
        <p:txBody>
          <a:bodyPr/>
          <a:lstStyle/>
          <a:p>
            <a:fld id="{1FEFC750-0EC7-4EBE-9D3F-BE9270267C4D}" type="slidenum">
              <a:rPr lang="en-US" smtClean="0"/>
              <a:t>‹#›</a:t>
            </a:fld>
            <a:endParaRPr lang="en-US"/>
          </a:p>
        </p:txBody>
      </p:sp>
    </p:spTree>
    <p:extLst>
      <p:ext uri="{BB962C8B-B14F-4D97-AF65-F5344CB8AC3E}">
        <p14:creationId xmlns:p14="http://schemas.microsoft.com/office/powerpoint/2010/main" val="1838961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E2EE1-2293-4C5A-9032-F4A96B81E3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04E622-5F63-4B41-AA1F-D862079D7E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EE82DE-A90C-47B9-8F46-058024374C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CFCE37-AE41-4BB8-9905-0C6B1B3D63D3}"/>
              </a:ext>
            </a:extLst>
          </p:cNvPr>
          <p:cNvSpPr>
            <a:spLocks noGrp="1"/>
          </p:cNvSpPr>
          <p:nvPr>
            <p:ph type="dt" sz="half" idx="10"/>
          </p:nvPr>
        </p:nvSpPr>
        <p:spPr/>
        <p:txBody>
          <a:bodyPr/>
          <a:lstStyle/>
          <a:p>
            <a:fld id="{9A2C44DB-4F19-41A4-8D5A-1DEBD34EDFA5}" type="datetimeFigureOut">
              <a:rPr lang="en-US" smtClean="0"/>
              <a:t>10/1/2020</a:t>
            </a:fld>
            <a:endParaRPr lang="en-US"/>
          </a:p>
        </p:txBody>
      </p:sp>
      <p:sp>
        <p:nvSpPr>
          <p:cNvPr id="6" name="Footer Placeholder 5">
            <a:extLst>
              <a:ext uri="{FF2B5EF4-FFF2-40B4-BE49-F238E27FC236}">
                <a16:creationId xmlns:a16="http://schemas.microsoft.com/office/drawing/2014/main" id="{6B3EDB0D-E5D9-4544-BBEB-06F2CC7A69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904DDB-74D4-47F8-BCFD-30E8928E3F7A}"/>
              </a:ext>
            </a:extLst>
          </p:cNvPr>
          <p:cNvSpPr>
            <a:spLocks noGrp="1"/>
          </p:cNvSpPr>
          <p:nvPr>
            <p:ph type="sldNum" sz="quarter" idx="12"/>
          </p:nvPr>
        </p:nvSpPr>
        <p:spPr/>
        <p:txBody>
          <a:bodyPr/>
          <a:lstStyle/>
          <a:p>
            <a:fld id="{1FEFC750-0EC7-4EBE-9D3F-BE9270267C4D}" type="slidenum">
              <a:rPr lang="en-US" smtClean="0"/>
              <a:t>‹#›</a:t>
            </a:fld>
            <a:endParaRPr lang="en-US"/>
          </a:p>
        </p:txBody>
      </p:sp>
    </p:spTree>
    <p:extLst>
      <p:ext uri="{BB962C8B-B14F-4D97-AF65-F5344CB8AC3E}">
        <p14:creationId xmlns:p14="http://schemas.microsoft.com/office/powerpoint/2010/main" val="2190235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BE4B0-3404-444C-BBF3-DD10704330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D9E6CE-DA9D-4C3F-8014-3CB47FE3A1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930E5A-6EF1-49EF-BA28-DA9DF0345D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E68148-7C24-4799-9385-98C90B2FB8E3}"/>
              </a:ext>
            </a:extLst>
          </p:cNvPr>
          <p:cNvSpPr>
            <a:spLocks noGrp="1"/>
          </p:cNvSpPr>
          <p:nvPr>
            <p:ph type="dt" sz="half" idx="10"/>
          </p:nvPr>
        </p:nvSpPr>
        <p:spPr/>
        <p:txBody>
          <a:bodyPr/>
          <a:lstStyle/>
          <a:p>
            <a:fld id="{9A2C44DB-4F19-41A4-8D5A-1DEBD34EDFA5}" type="datetimeFigureOut">
              <a:rPr lang="en-US" smtClean="0"/>
              <a:t>10/1/2020</a:t>
            </a:fld>
            <a:endParaRPr lang="en-US"/>
          </a:p>
        </p:txBody>
      </p:sp>
      <p:sp>
        <p:nvSpPr>
          <p:cNvPr id="6" name="Footer Placeholder 5">
            <a:extLst>
              <a:ext uri="{FF2B5EF4-FFF2-40B4-BE49-F238E27FC236}">
                <a16:creationId xmlns:a16="http://schemas.microsoft.com/office/drawing/2014/main" id="{8BEC282C-00ED-4BED-B36C-5CC842FDCF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E01973-D436-44C1-B505-2FA64BF12261}"/>
              </a:ext>
            </a:extLst>
          </p:cNvPr>
          <p:cNvSpPr>
            <a:spLocks noGrp="1"/>
          </p:cNvSpPr>
          <p:nvPr>
            <p:ph type="sldNum" sz="quarter" idx="12"/>
          </p:nvPr>
        </p:nvSpPr>
        <p:spPr/>
        <p:txBody>
          <a:bodyPr/>
          <a:lstStyle/>
          <a:p>
            <a:fld id="{1FEFC750-0EC7-4EBE-9D3F-BE9270267C4D}" type="slidenum">
              <a:rPr lang="en-US" smtClean="0"/>
              <a:t>‹#›</a:t>
            </a:fld>
            <a:endParaRPr lang="en-US"/>
          </a:p>
        </p:txBody>
      </p:sp>
    </p:spTree>
    <p:extLst>
      <p:ext uri="{BB962C8B-B14F-4D97-AF65-F5344CB8AC3E}">
        <p14:creationId xmlns:p14="http://schemas.microsoft.com/office/powerpoint/2010/main" val="3420534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E9CF1F-8C1F-47A0-85B8-7836F83B40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316065-D898-4627-9C9A-E14991405D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A15E0-5E7C-425E-9AD8-0556E68E30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2C44DB-4F19-41A4-8D5A-1DEBD34EDFA5}" type="datetimeFigureOut">
              <a:rPr lang="en-US" smtClean="0"/>
              <a:t>10/1/2020</a:t>
            </a:fld>
            <a:endParaRPr lang="en-US"/>
          </a:p>
        </p:txBody>
      </p:sp>
      <p:sp>
        <p:nvSpPr>
          <p:cNvPr id="5" name="Footer Placeholder 4">
            <a:extLst>
              <a:ext uri="{FF2B5EF4-FFF2-40B4-BE49-F238E27FC236}">
                <a16:creationId xmlns:a16="http://schemas.microsoft.com/office/drawing/2014/main" id="{3B328954-3FF0-4378-9E6A-B329FB6D65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7FBE75-4F4E-46DF-8487-0AB25E7337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EFC750-0EC7-4EBE-9D3F-BE9270267C4D}" type="slidenum">
              <a:rPr lang="en-US" smtClean="0"/>
              <a:t>‹#›</a:t>
            </a:fld>
            <a:endParaRPr lang="en-US"/>
          </a:p>
        </p:txBody>
      </p:sp>
    </p:spTree>
    <p:extLst>
      <p:ext uri="{BB962C8B-B14F-4D97-AF65-F5344CB8AC3E}">
        <p14:creationId xmlns:p14="http://schemas.microsoft.com/office/powerpoint/2010/main" val="1437623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NEF"/><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4.xml"/><Relationship Id="rId4" Type="http://schemas.openxmlformats.org/officeDocument/2006/relationships/image" Target="../media/image32.HEIC"/></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4.xml"/><Relationship Id="rId5" Type="http://schemas.openxmlformats.org/officeDocument/2006/relationships/image" Target="../media/image41.JPG"/><Relationship Id="rId4" Type="http://schemas.openxmlformats.org/officeDocument/2006/relationships/image" Target="../media/image40.JP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4.xml"/><Relationship Id="rId4" Type="http://schemas.openxmlformats.org/officeDocument/2006/relationships/image" Target="../media/image47.HEIC"/></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7036CD-7613-43D4-9D93-5DDEB923904D}"/>
              </a:ext>
            </a:extLst>
          </p:cNvPr>
          <p:cNvPicPr>
            <a:picLocks noChangeAspect="1"/>
          </p:cNvPicPr>
          <p:nvPr/>
        </p:nvPicPr>
        <p:blipFill rotWithShape="1">
          <a:blip r:embed="rId2">
            <a:alphaModFix amt="34000"/>
            <a:extLst>
              <a:ext uri="{28A0092B-C50C-407E-A947-70E740481C1C}">
                <a14:useLocalDpi xmlns:a14="http://schemas.microsoft.com/office/drawing/2010/main" val="0"/>
              </a:ext>
            </a:extLst>
          </a:blip>
          <a:srcRect l="2540" t="44" r="-2540" b="44"/>
          <a:stretch/>
        </p:blipFill>
        <p:spPr>
          <a:xfrm>
            <a:off x="0" y="0"/>
            <a:ext cx="12524479" cy="6891867"/>
          </a:xfrm>
          <a:prstGeom prst="rect">
            <a:avLst/>
          </a:prstGeom>
        </p:spPr>
      </p:pic>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1750" y="653566"/>
            <a:ext cx="9428499" cy="2564389"/>
          </a:xfrm>
          <a:prstGeom prst="rect">
            <a:avLst/>
          </a:prstGeom>
        </p:spPr>
      </p:pic>
      <p:sp>
        <p:nvSpPr>
          <p:cNvPr id="6" name="Text Placeholder 6">
            <a:extLst>
              <a:ext uri="{FF2B5EF4-FFF2-40B4-BE49-F238E27FC236}">
                <a16:creationId xmlns:a16="http://schemas.microsoft.com/office/drawing/2014/main" id="{21F9DA8D-FC6E-4900-8467-F534240FC1B2}"/>
              </a:ext>
            </a:extLst>
          </p:cNvPr>
          <p:cNvSpPr>
            <a:spLocks noGrp="1"/>
          </p:cNvSpPr>
          <p:nvPr>
            <p:ph type="body" sz="quarter" idx="13"/>
          </p:nvPr>
        </p:nvSpPr>
        <p:spPr>
          <a:xfrm>
            <a:off x="2527800" y="4360722"/>
            <a:ext cx="7468878" cy="1400962"/>
          </a:xfrm>
        </p:spPr>
        <p:txBody>
          <a:bodyPr/>
          <a:lstStyle/>
          <a:p>
            <a:pPr algn="ctr"/>
            <a:r>
              <a:rPr lang="en-US" sz="3200" b="1" dirty="0">
                <a:solidFill>
                  <a:schemeClr val="tx1"/>
                </a:solidFill>
                <a:latin typeface="Brandon Grotesque Bold" panose="020B0803020203060202" pitchFamily="34" charset="0"/>
              </a:rPr>
              <a:t>Delta Energy Project</a:t>
            </a:r>
          </a:p>
          <a:p>
            <a:pPr algn="ctr"/>
            <a:r>
              <a:rPr lang="en-US" sz="3200" b="1" dirty="0">
                <a:solidFill>
                  <a:schemeClr val="tx1"/>
                </a:solidFill>
                <a:latin typeface="Brandon Grotesque Bold" panose="020B0803020203060202" pitchFamily="34" charset="0"/>
              </a:rPr>
              <a:t>Lansing, Michigan</a:t>
            </a:r>
          </a:p>
        </p:txBody>
      </p:sp>
    </p:spTree>
    <p:extLst>
      <p:ext uri="{BB962C8B-B14F-4D97-AF65-F5344CB8AC3E}">
        <p14:creationId xmlns:p14="http://schemas.microsoft.com/office/powerpoint/2010/main" val="833965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9A2C55-3078-48EB-AD79-4D00CB96C30A}"/>
              </a:ext>
            </a:extLst>
          </p:cNvPr>
          <p:cNvSpPr txBox="1">
            <a:spLocks/>
          </p:cNvSpPr>
          <p:nvPr/>
        </p:nvSpPr>
        <p:spPr>
          <a:xfrm>
            <a:off x="457200" y="257175"/>
            <a:ext cx="11262220" cy="85725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rgbClr val="0075BB"/>
                </a:solidFill>
                <a:latin typeface="Tahoma" panose="020B0604030504040204" pitchFamily="34" charset="0"/>
                <a:ea typeface="Tahoma" panose="020B0604030504040204" pitchFamily="34" charset="0"/>
                <a:cs typeface="Tahoma" panose="020B0604030504040204" pitchFamily="34" charset="0"/>
              </a:rPr>
              <a:t>LUBE OIL FLUSHING </a:t>
            </a:r>
          </a:p>
        </p:txBody>
      </p:sp>
      <p:sp>
        <p:nvSpPr>
          <p:cNvPr id="5" name="Text Placeholder 4">
            <a:extLst>
              <a:ext uri="{FF2B5EF4-FFF2-40B4-BE49-F238E27FC236}">
                <a16:creationId xmlns:a16="http://schemas.microsoft.com/office/drawing/2014/main" id="{9F731853-F780-48C7-BBA9-EB4EE56CEBE3}"/>
              </a:ext>
            </a:extLst>
          </p:cNvPr>
          <p:cNvSpPr txBox="1">
            <a:spLocks/>
          </p:cNvSpPr>
          <p:nvPr/>
        </p:nvSpPr>
        <p:spPr>
          <a:xfrm>
            <a:off x="533400" y="1314450"/>
            <a:ext cx="11262220" cy="419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Lube Oil Flushing</a:t>
            </a:r>
          </a:p>
        </p:txBody>
      </p:sp>
      <p:sp>
        <p:nvSpPr>
          <p:cNvPr id="6" name="Text Placeholder 5">
            <a:extLst>
              <a:ext uri="{FF2B5EF4-FFF2-40B4-BE49-F238E27FC236}">
                <a16:creationId xmlns:a16="http://schemas.microsoft.com/office/drawing/2014/main" id="{AA774F9B-28E9-4075-86C6-CB268675F011}"/>
              </a:ext>
            </a:extLst>
          </p:cNvPr>
          <p:cNvSpPr txBox="1">
            <a:spLocks/>
          </p:cNvSpPr>
          <p:nvPr/>
        </p:nvSpPr>
        <p:spPr>
          <a:xfrm>
            <a:off x="533400" y="1831015"/>
            <a:ext cx="11262220" cy="48466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dirty="0"/>
              <a:t>Cost/Time Reduction</a:t>
            </a:r>
          </a:p>
          <a:p>
            <a:pPr marL="800100" lvl="1" indent="-342900"/>
            <a:r>
              <a:rPr lang="en-US" dirty="0"/>
              <a:t>Flushing pump has been oversized to increase oil velocities throughout the system at an estimated 12-14 fps compared to approximately 6 fps for normal operation</a:t>
            </a:r>
          </a:p>
          <a:p>
            <a:pPr marL="800100" lvl="1" indent="-342900"/>
            <a:r>
              <a:rPr lang="en-US" dirty="0"/>
              <a:t>Extensive filtration </a:t>
            </a:r>
          </a:p>
          <a:p>
            <a:pPr marL="1257300" lvl="2" indent="-342900"/>
            <a:r>
              <a:rPr lang="en-US" sz="2400" dirty="0"/>
              <a:t>Filtration at multiple points in the system</a:t>
            </a:r>
          </a:p>
          <a:p>
            <a:pPr marL="1714500" lvl="3" indent="-342900"/>
            <a:r>
              <a:rPr lang="en-US" sz="2200" dirty="0"/>
              <a:t>All bearing jumpers</a:t>
            </a:r>
          </a:p>
          <a:p>
            <a:pPr marL="1714500" lvl="3" indent="-342900"/>
            <a:r>
              <a:rPr lang="en-US" sz="2200" dirty="0"/>
              <a:t>Main discharge on the pump</a:t>
            </a:r>
          </a:p>
          <a:p>
            <a:pPr marL="1714500" lvl="3" indent="-342900"/>
            <a:r>
              <a:rPr lang="en-US" sz="2200" dirty="0"/>
              <a:t>Jacking oil</a:t>
            </a:r>
          </a:p>
          <a:p>
            <a:pPr marL="800100" lvl="1" indent="-342900"/>
            <a:r>
              <a:rPr lang="en-US" sz="2800" dirty="0"/>
              <a:t>Vibration on pipes at strategic locations</a:t>
            </a:r>
          </a:p>
          <a:p>
            <a:pPr marL="800100" lvl="1" indent="-342900"/>
            <a:r>
              <a:rPr lang="en-US" sz="2800" dirty="0"/>
              <a:t>Kidney loop polishing with heater</a:t>
            </a:r>
          </a:p>
          <a:p>
            <a:pPr marL="800100" lvl="1" indent="-342900"/>
            <a:r>
              <a:rPr lang="en-US" sz="2800" dirty="0"/>
              <a:t>Nitrogen as an option</a:t>
            </a:r>
          </a:p>
          <a:p>
            <a:pPr marL="342900" indent="-342900"/>
            <a:endParaRPr lang="en-US" dirty="0"/>
          </a:p>
          <a:p>
            <a:pPr marL="342900" indent="-342900"/>
            <a:endParaRPr lang="en-US" sz="2000" dirty="0"/>
          </a:p>
        </p:txBody>
      </p:sp>
    </p:spTree>
    <p:extLst>
      <p:ext uri="{BB962C8B-B14F-4D97-AF65-F5344CB8AC3E}">
        <p14:creationId xmlns:p14="http://schemas.microsoft.com/office/powerpoint/2010/main" val="3621769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9A2C55-3078-48EB-AD79-4D00CB96C30A}"/>
              </a:ext>
            </a:extLst>
          </p:cNvPr>
          <p:cNvSpPr txBox="1">
            <a:spLocks/>
          </p:cNvSpPr>
          <p:nvPr/>
        </p:nvSpPr>
        <p:spPr>
          <a:xfrm>
            <a:off x="457200" y="257175"/>
            <a:ext cx="11262220" cy="85725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rgbClr val="0075BB"/>
                </a:solidFill>
                <a:latin typeface="Tahoma" panose="020B0604030504040204" pitchFamily="34" charset="0"/>
                <a:ea typeface="Tahoma" panose="020B0604030504040204" pitchFamily="34" charset="0"/>
                <a:cs typeface="Tahoma" panose="020B0604030504040204" pitchFamily="34" charset="0"/>
              </a:rPr>
              <a:t>PROPOSED SERVICES</a:t>
            </a:r>
          </a:p>
        </p:txBody>
      </p:sp>
      <p:sp>
        <p:nvSpPr>
          <p:cNvPr id="5" name="Text Placeholder 4">
            <a:extLst>
              <a:ext uri="{FF2B5EF4-FFF2-40B4-BE49-F238E27FC236}">
                <a16:creationId xmlns:a16="http://schemas.microsoft.com/office/drawing/2014/main" id="{9F731853-F780-48C7-BBA9-EB4EE56CEBE3}"/>
              </a:ext>
            </a:extLst>
          </p:cNvPr>
          <p:cNvSpPr txBox="1">
            <a:spLocks/>
          </p:cNvSpPr>
          <p:nvPr/>
        </p:nvSpPr>
        <p:spPr>
          <a:xfrm>
            <a:off x="533400" y="1314450"/>
            <a:ext cx="11262220" cy="419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Turbulent Aerated Pig (TAP) Flushing</a:t>
            </a:r>
          </a:p>
        </p:txBody>
      </p:sp>
      <p:sp>
        <p:nvSpPr>
          <p:cNvPr id="6" name="Text Placeholder 5">
            <a:extLst>
              <a:ext uri="{FF2B5EF4-FFF2-40B4-BE49-F238E27FC236}">
                <a16:creationId xmlns:a16="http://schemas.microsoft.com/office/drawing/2014/main" id="{AA774F9B-28E9-4075-86C6-CB268675F011}"/>
              </a:ext>
            </a:extLst>
          </p:cNvPr>
          <p:cNvSpPr txBox="1">
            <a:spLocks/>
          </p:cNvSpPr>
          <p:nvPr/>
        </p:nvSpPr>
        <p:spPr>
          <a:xfrm>
            <a:off x="533400" y="1831015"/>
            <a:ext cx="11262220" cy="48466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dirty="0"/>
              <a:t>Systems Applied To:</a:t>
            </a:r>
          </a:p>
          <a:p>
            <a:pPr marL="800100" lvl="1" indent="-342900"/>
            <a:r>
              <a:rPr lang="en-US" dirty="0"/>
              <a:t>Closed Cooling Water</a:t>
            </a:r>
          </a:p>
          <a:p>
            <a:pPr marL="800100" lvl="1" indent="-342900"/>
            <a:r>
              <a:rPr lang="en-US" dirty="0"/>
              <a:t>Fuel Gas</a:t>
            </a:r>
          </a:p>
          <a:p>
            <a:pPr marL="800100" lvl="1" indent="-342900"/>
            <a:r>
              <a:rPr lang="en-US" dirty="0"/>
              <a:t>Condensate </a:t>
            </a:r>
          </a:p>
          <a:p>
            <a:pPr marL="800100" lvl="1" indent="-342900"/>
            <a:r>
              <a:rPr lang="en-US" dirty="0"/>
              <a:t>Feed water</a:t>
            </a:r>
          </a:p>
          <a:p>
            <a:pPr marL="800100" lvl="1" indent="-342900"/>
            <a:endParaRPr lang="en-US" dirty="0"/>
          </a:p>
          <a:p>
            <a:pPr marL="342900" indent="-342900"/>
            <a:r>
              <a:rPr lang="en-US" dirty="0"/>
              <a:t>Optional:</a:t>
            </a:r>
          </a:p>
          <a:p>
            <a:pPr marL="800100" lvl="1" indent="-342900"/>
            <a:r>
              <a:rPr lang="en-US" dirty="0"/>
              <a:t>Demineralized Water</a:t>
            </a:r>
          </a:p>
          <a:p>
            <a:pPr marL="342900" indent="-342900"/>
            <a:endParaRPr lang="en-US" dirty="0"/>
          </a:p>
          <a:p>
            <a:pPr marL="342900" indent="-342900"/>
            <a:endParaRPr lang="en-US" dirty="0"/>
          </a:p>
          <a:p>
            <a:pPr marL="342900" indent="-342900"/>
            <a:endParaRPr lang="en-US" dirty="0"/>
          </a:p>
          <a:p>
            <a:pPr marL="342900" indent="-342900"/>
            <a:endParaRPr lang="en-US" dirty="0"/>
          </a:p>
          <a:p>
            <a:pPr marL="342900" indent="-342900"/>
            <a:endParaRPr lang="en-US" sz="2000" dirty="0"/>
          </a:p>
        </p:txBody>
      </p:sp>
    </p:spTree>
    <p:extLst>
      <p:ext uri="{BB962C8B-B14F-4D97-AF65-F5344CB8AC3E}">
        <p14:creationId xmlns:p14="http://schemas.microsoft.com/office/powerpoint/2010/main" val="2802624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9A2C55-3078-48EB-AD79-4D00CB96C30A}"/>
              </a:ext>
            </a:extLst>
          </p:cNvPr>
          <p:cNvSpPr txBox="1">
            <a:spLocks/>
          </p:cNvSpPr>
          <p:nvPr/>
        </p:nvSpPr>
        <p:spPr>
          <a:xfrm>
            <a:off x="457200" y="257175"/>
            <a:ext cx="11262220" cy="85725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rgbClr val="0075BB"/>
                </a:solidFill>
                <a:latin typeface="Tahoma" panose="020B0604030504040204" pitchFamily="34" charset="0"/>
                <a:ea typeface="Tahoma" panose="020B0604030504040204" pitchFamily="34" charset="0"/>
                <a:cs typeface="Tahoma" panose="020B0604030504040204" pitchFamily="34" charset="0"/>
              </a:rPr>
              <a:t>PROPOSED SERVICES</a:t>
            </a:r>
          </a:p>
        </p:txBody>
      </p:sp>
      <p:sp>
        <p:nvSpPr>
          <p:cNvPr id="5" name="Text Placeholder 4">
            <a:extLst>
              <a:ext uri="{FF2B5EF4-FFF2-40B4-BE49-F238E27FC236}">
                <a16:creationId xmlns:a16="http://schemas.microsoft.com/office/drawing/2014/main" id="{9F731853-F780-48C7-BBA9-EB4EE56CEBE3}"/>
              </a:ext>
            </a:extLst>
          </p:cNvPr>
          <p:cNvSpPr txBox="1">
            <a:spLocks/>
          </p:cNvSpPr>
          <p:nvPr/>
        </p:nvSpPr>
        <p:spPr>
          <a:xfrm>
            <a:off x="533400" y="1314450"/>
            <a:ext cx="11262220" cy="419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Turbulent Aerated Pig (TAP) Flushing</a:t>
            </a:r>
          </a:p>
        </p:txBody>
      </p:sp>
      <p:sp>
        <p:nvSpPr>
          <p:cNvPr id="6" name="Text Placeholder 5">
            <a:extLst>
              <a:ext uri="{FF2B5EF4-FFF2-40B4-BE49-F238E27FC236}">
                <a16:creationId xmlns:a16="http://schemas.microsoft.com/office/drawing/2014/main" id="{AA774F9B-28E9-4075-86C6-CB268675F011}"/>
              </a:ext>
            </a:extLst>
          </p:cNvPr>
          <p:cNvSpPr txBox="1">
            <a:spLocks/>
          </p:cNvSpPr>
          <p:nvPr/>
        </p:nvSpPr>
        <p:spPr>
          <a:xfrm>
            <a:off x="533400" y="1831015"/>
            <a:ext cx="11262220" cy="48466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dirty="0"/>
              <a:t>Mechanical flushing of pipe system with aerated water and motive air</a:t>
            </a:r>
          </a:p>
          <a:p>
            <a:pPr marL="342900" indent="-342900"/>
            <a:r>
              <a:rPr lang="en-US" dirty="0"/>
              <a:t>ANSI certified stainless-steel pressure vessels</a:t>
            </a:r>
          </a:p>
          <a:p>
            <a:pPr marL="342900" indent="-342900"/>
            <a:r>
              <a:rPr lang="en-US" dirty="0"/>
              <a:t>Process wetted equipment are light-weight stainless</a:t>
            </a:r>
          </a:p>
          <a:p>
            <a:pPr marL="342900" indent="-342900"/>
            <a:r>
              <a:rPr lang="en-US" dirty="0"/>
              <a:t>150lb rated materials</a:t>
            </a:r>
          </a:p>
          <a:p>
            <a:pPr marL="342900" indent="-342900"/>
            <a:r>
              <a:rPr lang="en-US" dirty="0"/>
              <a:t>Quick connect fittings</a:t>
            </a:r>
          </a:p>
          <a:p>
            <a:pPr marL="800100" lvl="1" indent="-342900"/>
            <a:endParaRPr lang="en-US" dirty="0"/>
          </a:p>
          <a:p>
            <a:pPr marL="0" indent="0">
              <a:buNone/>
            </a:pPr>
            <a:endParaRPr lang="en-US" dirty="0"/>
          </a:p>
          <a:p>
            <a:pPr marL="342900" indent="-342900"/>
            <a:endParaRPr lang="en-US" dirty="0"/>
          </a:p>
          <a:p>
            <a:pPr marL="342900" indent="-342900"/>
            <a:endParaRPr lang="en-US" dirty="0"/>
          </a:p>
          <a:p>
            <a:pPr marL="342900" indent="-342900"/>
            <a:endParaRPr lang="en-US" dirty="0"/>
          </a:p>
          <a:p>
            <a:pPr marL="342900" indent="-342900"/>
            <a:endParaRPr lang="en-US" dirty="0"/>
          </a:p>
          <a:p>
            <a:pPr marL="342900" indent="-342900"/>
            <a:endParaRPr lang="en-US" sz="2000" dirty="0"/>
          </a:p>
        </p:txBody>
      </p:sp>
    </p:spTree>
    <p:extLst>
      <p:ext uri="{BB962C8B-B14F-4D97-AF65-F5344CB8AC3E}">
        <p14:creationId xmlns:p14="http://schemas.microsoft.com/office/powerpoint/2010/main" val="1420900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9A2C55-3078-48EB-AD79-4D00CB96C30A}"/>
              </a:ext>
            </a:extLst>
          </p:cNvPr>
          <p:cNvSpPr txBox="1">
            <a:spLocks/>
          </p:cNvSpPr>
          <p:nvPr/>
        </p:nvSpPr>
        <p:spPr>
          <a:xfrm>
            <a:off x="457200" y="257175"/>
            <a:ext cx="11262220" cy="85725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rgbClr val="0075BB"/>
                </a:solidFill>
                <a:latin typeface="Tahoma" panose="020B0604030504040204" pitchFamily="34" charset="0"/>
                <a:ea typeface="Tahoma" panose="020B0604030504040204" pitchFamily="34" charset="0"/>
                <a:cs typeface="Tahoma" panose="020B0604030504040204" pitchFamily="34" charset="0"/>
              </a:rPr>
              <a:t>PROPOSED SERVICES</a:t>
            </a:r>
          </a:p>
        </p:txBody>
      </p:sp>
      <p:sp>
        <p:nvSpPr>
          <p:cNvPr id="5" name="Text Placeholder 4">
            <a:extLst>
              <a:ext uri="{FF2B5EF4-FFF2-40B4-BE49-F238E27FC236}">
                <a16:creationId xmlns:a16="http://schemas.microsoft.com/office/drawing/2014/main" id="{9F731853-F780-48C7-BBA9-EB4EE56CEBE3}"/>
              </a:ext>
            </a:extLst>
          </p:cNvPr>
          <p:cNvSpPr txBox="1">
            <a:spLocks/>
          </p:cNvSpPr>
          <p:nvPr/>
        </p:nvSpPr>
        <p:spPr>
          <a:xfrm>
            <a:off x="533400" y="1314450"/>
            <a:ext cx="11262220" cy="419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Turbulent Aerated Pig (TAP) Flushing</a:t>
            </a:r>
          </a:p>
        </p:txBody>
      </p:sp>
      <p:sp>
        <p:nvSpPr>
          <p:cNvPr id="6" name="Text Placeholder 5">
            <a:extLst>
              <a:ext uri="{FF2B5EF4-FFF2-40B4-BE49-F238E27FC236}">
                <a16:creationId xmlns:a16="http://schemas.microsoft.com/office/drawing/2014/main" id="{AA774F9B-28E9-4075-86C6-CB268675F011}"/>
              </a:ext>
            </a:extLst>
          </p:cNvPr>
          <p:cNvSpPr txBox="1">
            <a:spLocks/>
          </p:cNvSpPr>
          <p:nvPr/>
        </p:nvSpPr>
        <p:spPr>
          <a:xfrm>
            <a:off x="533400" y="1831015"/>
            <a:ext cx="11262220" cy="725573"/>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dirty="0"/>
              <a:t>Reduction of flanges and bolting equates to a reduction of cost</a:t>
            </a:r>
          </a:p>
          <a:p>
            <a:pPr marL="342900" indent="-342900"/>
            <a:r>
              <a:rPr lang="en-US" dirty="0"/>
              <a:t>Table showing the cost saving with the SS quick connect flanges and trailer vs BEST, ICCI and B&amp;W’s conventional flush and air blow</a:t>
            </a:r>
          </a:p>
          <a:p>
            <a:pPr marL="342900" indent="-342900"/>
            <a:endParaRPr lang="en-US" dirty="0"/>
          </a:p>
          <a:p>
            <a:pPr marL="800100" lvl="1" indent="-342900"/>
            <a:endParaRPr lang="en-US" dirty="0"/>
          </a:p>
          <a:p>
            <a:pPr marL="0" indent="0">
              <a:buNone/>
            </a:pPr>
            <a:endParaRPr lang="en-US" dirty="0"/>
          </a:p>
          <a:p>
            <a:pPr marL="342900" indent="-342900"/>
            <a:endParaRPr lang="en-US" dirty="0"/>
          </a:p>
          <a:p>
            <a:pPr marL="342900" indent="-342900"/>
            <a:endParaRPr lang="en-US" dirty="0"/>
          </a:p>
          <a:p>
            <a:pPr marL="342900" indent="-342900"/>
            <a:endParaRPr lang="en-US" dirty="0"/>
          </a:p>
          <a:p>
            <a:pPr marL="342900" indent="-342900"/>
            <a:endParaRPr lang="en-US" dirty="0"/>
          </a:p>
          <a:p>
            <a:pPr marL="342900" indent="-342900"/>
            <a:endParaRPr lang="en-US" sz="2000" dirty="0"/>
          </a:p>
        </p:txBody>
      </p:sp>
      <p:graphicFrame>
        <p:nvGraphicFramePr>
          <p:cNvPr id="2" name="Table 1">
            <a:extLst>
              <a:ext uri="{FF2B5EF4-FFF2-40B4-BE49-F238E27FC236}">
                <a16:creationId xmlns:a16="http://schemas.microsoft.com/office/drawing/2014/main" id="{0E672535-EC7E-4CCA-AC0F-7A2764D1B469}"/>
              </a:ext>
            </a:extLst>
          </p:cNvPr>
          <p:cNvGraphicFramePr>
            <a:graphicFrameLocks noGrp="1"/>
          </p:cNvGraphicFramePr>
          <p:nvPr>
            <p:extLst>
              <p:ext uri="{D42A27DB-BD31-4B8C-83A1-F6EECF244321}">
                <p14:modId xmlns:p14="http://schemas.microsoft.com/office/powerpoint/2010/main" val="1277582390"/>
              </p:ext>
            </p:extLst>
          </p:nvPr>
        </p:nvGraphicFramePr>
        <p:xfrm>
          <a:off x="1073021" y="2761139"/>
          <a:ext cx="9657183" cy="3658323"/>
        </p:xfrm>
        <a:graphic>
          <a:graphicData uri="http://schemas.openxmlformats.org/drawingml/2006/table">
            <a:tbl>
              <a:tblPr>
                <a:tableStyleId>{5C22544A-7EE6-4342-B048-85BDC9FD1C3A}</a:tableStyleId>
              </a:tblPr>
              <a:tblGrid>
                <a:gridCol w="2375183">
                  <a:extLst>
                    <a:ext uri="{9D8B030D-6E8A-4147-A177-3AD203B41FA5}">
                      <a16:colId xmlns:a16="http://schemas.microsoft.com/office/drawing/2014/main" val="3372300165"/>
                    </a:ext>
                  </a:extLst>
                </a:gridCol>
                <a:gridCol w="1232630">
                  <a:extLst>
                    <a:ext uri="{9D8B030D-6E8A-4147-A177-3AD203B41FA5}">
                      <a16:colId xmlns:a16="http://schemas.microsoft.com/office/drawing/2014/main" val="313102158"/>
                    </a:ext>
                  </a:extLst>
                </a:gridCol>
                <a:gridCol w="1725683">
                  <a:extLst>
                    <a:ext uri="{9D8B030D-6E8A-4147-A177-3AD203B41FA5}">
                      <a16:colId xmlns:a16="http://schemas.microsoft.com/office/drawing/2014/main" val="858344921"/>
                    </a:ext>
                  </a:extLst>
                </a:gridCol>
                <a:gridCol w="910250">
                  <a:extLst>
                    <a:ext uri="{9D8B030D-6E8A-4147-A177-3AD203B41FA5}">
                      <a16:colId xmlns:a16="http://schemas.microsoft.com/office/drawing/2014/main" val="285633567"/>
                    </a:ext>
                  </a:extLst>
                </a:gridCol>
                <a:gridCol w="1137812">
                  <a:extLst>
                    <a:ext uri="{9D8B030D-6E8A-4147-A177-3AD203B41FA5}">
                      <a16:colId xmlns:a16="http://schemas.microsoft.com/office/drawing/2014/main" val="2572423767"/>
                    </a:ext>
                  </a:extLst>
                </a:gridCol>
                <a:gridCol w="910250">
                  <a:extLst>
                    <a:ext uri="{9D8B030D-6E8A-4147-A177-3AD203B41FA5}">
                      <a16:colId xmlns:a16="http://schemas.microsoft.com/office/drawing/2014/main" val="2365663596"/>
                    </a:ext>
                  </a:extLst>
                </a:gridCol>
                <a:gridCol w="1365375">
                  <a:extLst>
                    <a:ext uri="{9D8B030D-6E8A-4147-A177-3AD203B41FA5}">
                      <a16:colId xmlns:a16="http://schemas.microsoft.com/office/drawing/2014/main" val="4162091583"/>
                    </a:ext>
                  </a:extLst>
                </a:gridCol>
              </a:tblGrid>
              <a:tr h="842931">
                <a:tc>
                  <a:txBody>
                    <a:bodyPr/>
                    <a:lstStyle/>
                    <a:p>
                      <a:pPr algn="ctr" fontAlgn="b"/>
                      <a:r>
                        <a:rPr lang="en-US" sz="1100" u="none" strike="noStrike">
                          <a:effectLst/>
                        </a:rPr>
                        <a:t>Process</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Craft Manpower Required </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 Manpower Rate per hour </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Hours</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Crane Needed</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Tele-lift Needed</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Manpower Cost</a:t>
                      </a:r>
                      <a:endParaRPr lang="en-US" sz="11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56087932"/>
                  </a:ext>
                </a:extLst>
              </a:tr>
              <a:tr h="938464">
                <a:tc>
                  <a:txBody>
                    <a:bodyPr/>
                    <a:lstStyle/>
                    <a:p>
                      <a:pPr algn="l" fontAlgn="b"/>
                      <a:r>
                        <a:rPr lang="en-US" sz="1100" u="none" strike="noStrike">
                          <a:effectLst/>
                        </a:rPr>
                        <a:t>Coventional circulation</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 $                     160.00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5000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Yes</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Yes</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 $    800,000.00 </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22478670"/>
                  </a:ext>
                </a:extLst>
              </a:tr>
              <a:tr h="938464">
                <a:tc>
                  <a:txBody>
                    <a:bodyPr/>
                    <a:lstStyle/>
                    <a:p>
                      <a:pPr algn="ctr" fontAlgn="b"/>
                      <a:r>
                        <a:rPr lang="en-US" sz="1100" u="none" strike="noStrike">
                          <a:effectLst/>
                        </a:rPr>
                        <a:t>Competior's Froth/Hydro Flushing Process</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 $                     160.00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4000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Yes</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Yes</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 $    640,000.00 </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2053647"/>
                  </a:ext>
                </a:extLst>
              </a:tr>
              <a:tr h="938464">
                <a:tc>
                  <a:txBody>
                    <a:bodyPr/>
                    <a:lstStyle/>
                    <a:p>
                      <a:pPr algn="ctr" fontAlgn="b"/>
                      <a:r>
                        <a:rPr lang="en-US" sz="1100" u="none" strike="noStrike">
                          <a:effectLst/>
                        </a:rPr>
                        <a:t>Elden TAP Flush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 $                     160.00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2000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No</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No</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 $    320,000.00 </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10164053"/>
                  </a:ext>
                </a:extLst>
              </a:tr>
            </a:tbl>
          </a:graphicData>
        </a:graphic>
      </p:graphicFrame>
    </p:spTree>
    <p:extLst>
      <p:ext uri="{BB962C8B-B14F-4D97-AF65-F5344CB8AC3E}">
        <p14:creationId xmlns:p14="http://schemas.microsoft.com/office/powerpoint/2010/main" val="2460629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9A2C55-3078-48EB-AD79-4D00CB96C30A}"/>
              </a:ext>
            </a:extLst>
          </p:cNvPr>
          <p:cNvSpPr txBox="1">
            <a:spLocks/>
          </p:cNvSpPr>
          <p:nvPr/>
        </p:nvSpPr>
        <p:spPr>
          <a:xfrm>
            <a:off x="457200" y="257175"/>
            <a:ext cx="11262220" cy="857250"/>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rgbClr val="0075BB"/>
                </a:solidFill>
                <a:latin typeface="Tahoma" panose="020B0604030504040204" pitchFamily="34" charset="0"/>
                <a:ea typeface="Tahoma" panose="020B0604030504040204" pitchFamily="34" charset="0"/>
                <a:cs typeface="Tahoma" panose="020B0604030504040204" pitchFamily="34" charset="0"/>
              </a:rPr>
              <a:t>T.A.P. Flush</a:t>
            </a:r>
          </a:p>
          <a:p>
            <a:pPr algn="l"/>
            <a:r>
              <a:rPr lang="en-US" b="1" dirty="0">
                <a:solidFill>
                  <a:srgbClr val="0075BB"/>
                </a:solidFill>
                <a:latin typeface="Tahoma" panose="020B0604030504040204" pitchFamily="34" charset="0"/>
                <a:ea typeface="Tahoma" panose="020B0604030504040204" pitchFamily="34" charset="0"/>
                <a:cs typeface="Tahoma" panose="020B0604030504040204" pitchFamily="34" charset="0"/>
              </a:rPr>
              <a:t>(Turbulent Aerated Pig)</a:t>
            </a:r>
          </a:p>
        </p:txBody>
      </p:sp>
      <p:sp>
        <p:nvSpPr>
          <p:cNvPr id="5" name="Text Placeholder 4">
            <a:extLst>
              <a:ext uri="{FF2B5EF4-FFF2-40B4-BE49-F238E27FC236}">
                <a16:creationId xmlns:a16="http://schemas.microsoft.com/office/drawing/2014/main" id="{9F731853-F780-48C7-BBA9-EB4EE56CEBE3}"/>
              </a:ext>
            </a:extLst>
          </p:cNvPr>
          <p:cNvSpPr txBox="1">
            <a:spLocks/>
          </p:cNvSpPr>
          <p:nvPr/>
        </p:nvSpPr>
        <p:spPr>
          <a:xfrm>
            <a:off x="533400" y="1314450"/>
            <a:ext cx="11262220" cy="419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dirty="0"/>
          </a:p>
        </p:txBody>
      </p:sp>
      <p:pic>
        <p:nvPicPr>
          <p:cNvPr id="7" name="Picture 6">
            <a:extLst>
              <a:ext uri="{FF2B5EF4-FFF2-40B4-BE49-F238E27FC236}">
                <a16:creationId xmlns:a16="http://schemas.microsoft.com/office/drawing/2014/main" id="{DF62E32E-FE6E-430A-9B63-74BF8135795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485" t="4370" r="15774" b="14605"/>
          <a:stretch/>
        </p:blipFill>
        <p:spPr bwMode="auto">
          <a:xfrm>
            <a:off x="533400" y="3531929"/>
            <a:ext cx="4454960" cy="3068896"/>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1D9DC6E6-C95B-4ADA-8F88-F6BD83162AEB}"/>
              </a:ext>
            </a:extLst>
          </p:cNvPr>
          <p:cNvPicPr>
            <a:picLocks noChangeAspect="1"/>
          </p:cNvPicPr>
          <p:nvPr/>
        </p:nvPicPr>
        <p:blipFill>
          <a:blip r:embed="rId3"/>
          <a:stretch>
            <a:fillRect/>
          </a:stretch>
        </p:blipFill>
        <p:spPr>
          <a:xfrm>
            <a:off x="9376734" y="4651994"/>
            <a:ext cx="1999661" cy="1499746"/>
          </a:xfrm>
          <a:prstGeom prst="rect">
            <a:avLst/>
          </a:prstGeom>
        </p:spPr>
      </p:pic>
      <p:pic>
        <p:nvPicPr>
          <p:cNvPr id="8" name="Content Placeholder 9">
            <a:extLst>
              <a:ext uri="{FF2B5EF4-FFF2-40B4-BE49-F238E27FC236}">
                <a16:creationId xmlns:a16="http://schemas.microsoft.com/office/drawing/2014/main" id="{695C3C60-6673-468F-B2CD-4F961D7400CA}"/>
              </a:ext>
            </a:extLst>
          </p:cNvPr>
          <p:cNvPicPr/>
          <p:nvPr/>
        </p:nvPicPr>
        <p:blipFill>
          <a:blip r:embed="rId4" cstate="print">
            <a:extLst>
              <a:ext uri="{28A0092B-C50C-407E-A947-70E740481C1C}">
                <a14:useLocalDpi xmlns:a14="http://schemas.microsoft.com/office/drawing/2010/main" val="0"/>
              </a:ext>
            </a:extLst>
          </a:blip>
          <a:stretch>
            <a:fillRect/>
          </a:stretch>
        </p:blipFill>
        <p:spPr>
          <a:xfrm rot="5400000">
            <a:off x="9051202" y="1392844"/>
            <a:ext cx="2395468" cy="1999661"/>
          </a:xfrm>
          <a:prstGeom prst="rect">
            <a:avLst/>
          </a:prstGeom>
        </p:spPr>
      </p:pic>
      <p:sp>
        <p:nvSpPr>
          <p:cNvPr id="9" name="TextBox 8">
            <a:extLst>
              <a:ext uri="{FF2B5EF4-FFF2-40B4-BE49-F238E27FC236}">
                <a16:creationId xmlns:a16="http://schemas.microsoft.com/office/drawing/2014/main" id="{5DB9B6FA-4565-4510-9A86-CC233E2472EC}"/>
              </a:ext>
            </a:extLst>
          </p:cNvPr>
          <p:cNvSpPr txBox="1"/>
          <p:nvPr/>
        </p:nvSpPr>
        <p:spPr>
          <a:xfrm>
            <a:off x="5452242" y="4484114"/>
            <a:ext cx="3649717" cy="1569660"/>
          </a:xfrm>
          <a:prstGeom prst="rect">
            <a:avLst/>
          </a:prstGeom>
          <a:noFill/>
        </p:spPr>
        <p:txBody>
          <a:bodyPr wrap="square">
            <a:spAutoFit/>
          </a:bodyPr>
          <a:lstStyle/>
          <a:p>
            <a:r>
              <a:rPr lang="en-US" sz="1600" dirty="0"/>
              <a:t>Apply to the Following Systems:</a:t>
            </a:r>
          </a:p>
          <a:p>
            <a:pPr marL="285750" indent="-285750">
              <a:buFont typeface="Arial" panose="020B0604020202020204" pitchFamily="34" charset="0"/>
              <a:buChar char="•"/>
            </a:pPr>
            <a:r>
              <a:rPr lang="en-US" sz="1600" dirty="0"/>
              <a:t>O&amp;G Petrochem process systems</a:t>
            </a:r>
          </a:p>
          <a:p>
            <a:pPr marL="285750" indent="-285750">
              <a:buFont typeface="Arial" panose="020B0604020202020204" pitchFamily="34" charset="0"/>
              <a:buChar char="•"/>
            </a:pPr>
            <a:r>
              <a:rPr lang="en-US" sz="1600" dirty="0"/>
              <a:t>Cooling water</a:t>
            </a:r>
          </a:p>
          <a:p>
            <a:pPr marL="285750" indent="-285750">
              <a:buFont typeface="Arial" panose="020B0604020202020204" pitchFamily="34" charset="0"/>
              <a:buChar char="•"/>
            </a:pPr>
            <a:r>
              <a:rPr lang="en-US" sz="1600" dirty="0"/>
              <a:t>Fuel oil/Fuel Gas</a:t>
            </a:r>
          </a:p>
          <a:p>
            <a:pPr marL="285750" indent="-285750">
              <a:buFont typeface="Arial" panose="020B0604020202020204" pitchFamily="34" charset="0"/>
              <a:buChar char="•"/>
            </a:pPr>
            <a:r>
              <a:rPr lang="en-US" sz="1600" dirty="0"/>
              <a:t>Lube oil </a:t>
            </a:r>
          </a:p>
          <a:p>
            <a:pPr marL="285750" indent="-285750">
              <a:buFont typeface="Arial" panose="020B0604020202020204" pitchFamily="34" charset="0"/>
              <a:buChar char="•"/>
            </a:pPr>
            <a:r>
              <a:rPr lang="en-US" sz="1600" dirty="0"/>
              <a:t>Boiler systems</a:t>
            </a:r>
          </a:p>
        </p:txBody>
      </p:sp>
      <p:sp>
        <p:nvSpPr>
          <p:cNvPr id="11" name="Content Placeholder 10">
            <a:extLst>
              <a:ext uri="{FF2B5EF4-FFF2-40B4-BE49-F238E27FC236}">
                <a16:creationId xmlns:a16="http://schemas.microsoft.com/office/drawing/2014/main" id="{7C44FE4F-6C58-4F51-A5D6-64D54F6559C5}"/>
              </a:ext>
            </a:extLst>
          </p:cNvPr>
          <p:cNvSpPr>
            <a:spLocks noGrp="1"/>
          </p:cNvSpPr>
          <p:nvPr>
            <p:ph sz="half" idx="2"/>
          </p:nvPr>
        </p:nvSpPr>
        <p:spPr>
          <a:xfrm>
            <a:off x="533399" y="1210254"/>
            <a:ext cx="8568559" cy="2112578"/>
          </a:xfrm>
        </p:spPr>
        <p:txBody>
          <a:bodyPr>
            <a:normAutofit/>
          </a:bodyPr>
          <a:lstStyle/>
          <a:p>
            <a:pPr marL="0" indent="0" algn="just">
              <a:buNone/>
            </a:pPr>
            <a:r>
              <a:rPr lang="en-US" sz="1600" dirty="0"/>
              <a:t>TAP Flushing utilizes a formed air and water mixture passed through the pipe system at high a velocity to remove loose mechanical debris, internal water-soluble coatings, loosely adhered welding slag, corrosion deposits and other foreign contaminants from the pipe surfaces. </a:t>
            </a:r>
          </a:p>
          <a:p>
            <a:pPr marL="0" indent="0" algn="just">
              <a:buNone/>
            </a:pPr>
            <a:r>
              <a:rPr lang="en-US" sz="1600" dirty="0"/>
              <a:t>TAP Flush™ is chemical free and an effective replacement for conventional mechanical pigging and air blowing of piping systems. However, chemicals can be added to enhance the cleaning operation (e.g. degreasing agent) to achieve the desired result.  The flush is performed by generating a pig of water that has been entrained with air to achieve a pig density that is nearly 30% that of water.  This aerated water pig is displaced through the piping system at velocities of 20 to 30 feet per second.</a:t>
            </a:r>
          </a:p>
        </p:txBody>
      </p:sp>
    </p:spTree>
    <p:extLst>
      <p:ext uri="{BB962C8B-B14F-4D97-AF65-F5344CB8AC3E}">
        <p14:creationId xmlns:p14="http://schemas.microsoft.com/office/powerpoint/2010/main" val="4113701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9A2C55-3078-48EB-AD79-4D00CB96C30A}"/>
              </a:ext>
            </a:extLst>
          </p:cNvPr>
          <p:cNvSpPr txBox="1">
            <a:spLocks/>
          </p:cNvSpPr>
          <p:nvPr/>
        </p:nvSpPr>
        <p:spPr>
          <a:xfrm>
            <a:off x="457200" y="257175"/>
            <a:ext cx="11262220" cy="63620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300" b="1" dirty="0">
                <a:solidFill>
                  <a:srgbClr val="0075BB"/>
                </a:solidFill>
                <a:latin typeface="Tahoma" panose="020B0604030504040204" pitchFamily="34" charset="0"/>
                <a:ea typeface="Tahoma" panose="020B0604030504040204" pitchFamily="34" charset="0"/>
                <a:cs typeface="Tahoma" panose="020B0604030504040204" pitchFamily="34" charset="0"/>
              </a:rPr>
              <a:t>Steam Blowing</a:t>
            </a:r>
          </a:p>
        </p:txBody>
      </p:sp>
      <p:sp>
        <p:nvSpPr>
          <p:cNvPr id="5" name="Text Placeholder 4">
            <a:extLst>
              <a:ext uri="{FF2B5EF4-FFF2-40B4-BE49-F238E27FC236}">
                <a16:creationId xmlns:a16="http://schemas.microsoft.com/office/drawing/2014/main" id="{9F731853-F780-48C7-BBA9-EB4EE56CEBE3}"/>
              </a:ext>
            </a:extLst>
          </p:cNvPr>
          <p:cNvSpPr txBox="1">
            <a:spLocks/>
          </p:cNvSpPr>
          <p:nvPr/>
        </p:nvSpPr>
        <p:spPr>
          <a:xfrm>
            <a:off x="533400" y="1314450"/>
            <a:ext cx="11262220" cy="419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dirty="0"/>
          </a:p>
        </p:txBody>
      </p:sp>
      <p:sp>
        <p:nvSpPr>
          <p:cNvPr id="9" name="TextBox 8">
            <a:extLst>
              <a:ext uri="{FF2B5EF4-FFF2-40B4-BE49-F238E27FC236}">
                <a16:creationId xmlns:a16="http://schemas.microsoft.com/office/drawing/2014/main" id="{5DB9B6FA-4565-4510-9A86-CC233E2472EC}"/>
              </a:ext>
            </a:extLst>
          </p:cNvPr>
          <p:cNvSpPr txBox="1"/>
          <p:nvPr/>
        </p:nvSpPr>
        <p:spPr>
          <a:xfrm>
            <a:off x="5596742" y="4960307"/>
            <a:ext cx="6030962" cy="1569660"/>
          </a:xfrm>
          <a:prstGeom prst="rect">
            <a:avLst/>
          </a:prstGeom>
          <a:noFill/>
        </p:spPr>
        <p:txBody>
          <a:bodyPr wrap="square">
            <a:spAutoFit/>
          </a:bodyPr>
          <a:lstStyle/>
          <a:p>
            <a:r>
              <a:rPr lang="en-US" sz="1600" dirty="0"/>
              <a:t>Apply to the Following Systems:</a:t>
            </a:r>
          </a:p>
          <a:p>
            <a:pPr marL="285750" indent="-285750">
              <a:buFont typeface="Arial" panose="020B0604020202020204" pitchFamily="34" charset="0"/>
              <a:buChar char="•"/>
            </a:pPr>
            <a:r>
              <a:rPr lang="en-US" sz="1600" dirty="0"/>
              <a:t>O&amp;G Petrochem Steam Systems</a:t>
            </a:r>
          </a:p>
          <a:p>
            <a:pPr marL="285750" indent="-285750">
              <a:buFont typeface="Arial" panose="020B0604020202020204" pitchFamily="34" charset="0"/>
              <a:buChar char="•"/>
            </a:pPr>
            <a:r>
              <a:rPr lang="en-US" sz="1600" dirty="0"/>
              <a:t>New Combined Cycle and Utility Plants</a:t>
            </a:r>
          </a:p>
          <a:p>
            <a:pPr marL="285750" indent="-285750">
              <a:buFont typeface="Arial" panose="020B0604020202020204" pitchFamily="34" charset="0"/>
              <a:buChar char="•"/>
            </a:pPr>
            <a:r>
              <a:rPr lang="en-US" sz="1600" dirty="0"/>
              <a:t>Equipment Additions</a:t>
            </a:r>
          </a:p>
          <a:p>
            <a:pPr marL="285750" indent="-285750">
              <a:buFont typeface="Arial" panose="020B0604020202020204" pitchFamily="34" charset="0"/>
              <a:buChar char="•"/>
            </a:pPr>
            <a:r>
              <a:rPr lang="en-US" sz="1600" dirty="0"/>
              <a:t>Tube replacement</a:t>
            </a:r>
          </a:p>
          <a:p>
            <a:pPr marL="285750" indent="-285750">
              <a:buFont typeface="Arial" panose="020B0604020202020204" pitchFamily="34" charset="0"/>
              <a:buChar char="•"/>
            </a:pPr>
            <a:r>
              <a:rPr lang="en-US" sz="1600" dirty="0"/>
              <a:t>Chemical Treatment, Passivation and Steam Purity</a:t>
            </a:r>
          </a:p>
        </p:txBody>
      </p:sp>
      <p:sp>
        <p:nvSpPr>
          <p:cNvPr id="11" name="Content Placeholder 10">
            <a:extLst>
              <a:ext uri="{FF2B5EF4-FFF2-40B4-BE49-F238E27FC236}">
                <a16:creationId xmlns:a16="http://schemas.microsoft.com/office/drawing/2014/main" id="{7C44FE4F-6C58-4F51-A5D6-64D54F6559C5}"/>
              </a:ext>
            </a:extLst>
          </p:cNvPr>
          <p:cNvSpPr>
            <a:spLocks noGrp="1"/>
          </p:cNvSpPr>
          <p:nvPr>
            <p:ph sz="half" idx="2"/>
          </p:nvPr>
        </p:nvSpPr>
        <p:spPr>
          <a:xfrm>
            <a:off x="533399" y="1210254"/>
            <a:ext cx="8568559" cy="2112578"/>
          </a:xfrm>
        </p:spPr>
        <p:txBody>
          <a:bodyPr>
            <a:normAutofit/>
          </a:bodyPr>
          <a:lstStyle/>
          <a:p>
            <a:pPr marL="0" indent="0" algn="just">
              <a:buNone/>
            </a:pPr>
            <a:r>
              <a:rPr lang="en-US" sz="1600" dirty="0"/>
              <a:t>A cleaning process wherein steam is generated through operation of a plant boiler system and allowed to pass through steam piping at higher mass flow rates than experienced during normal plant operation in order to remove debris, particulate, and chemical impurities from the system that would otherwise impact on and reduce the lifespan of sensitive downstream components such as rotating equipment.</a:t>
            </a:r>
          </a:p>
        </p:txBody>
      </p:sp>
      <p:pic>
        <p:nvPicPr>
          <p:cNvPr id="12" name="Picture 11">
            <a:extLst>
              <a:ext uri="{FF2B5EF4-FFF2-40B4-BE49-F238E27FC236}">
                <a16:creationId xmlns:a16="http://schemas.microsoft.com/office/drawing/2014/main" id="{F6083FA0-DFB3-4C00-BF96-8E6C4FDDD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6283897" y="1542231"/>
            <a:ext cx="1496671" cy="3159981"/>
          </a:xfrm>
          <a:prstGeom prst="rect">
            <a:avLst/>
          </a:prstGeom>
        </p:spPr>
      </p:pic>
      <p:pic>
        <p:nvPicPr>
          <p:cNvPr id="14" name="Picture 13" descr="A steam train on a track with smoke coming out of it&#10;&#10;Description automatically generated">
            <a:extLst>
              <a:ext uri="{FF2B5EF4-FFF2-40B4-BE49-F238E27FC236}">
                <a16:creationId xmlns:a16="http://schemas.microsoft.com/office/drawing/2014/main" id="{D9AB1D88-514D-4E08-B32D-BEB927448C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7355" y="1281201"/>
            <a:ext cx="2413719" cy="3218292"/>
          </a:xfrm>
          <a:prstGeom prst="rect">
            <a:avLst/>
          </a:prstGeom>
        </p:spPr>
      </p:pic>
      <p:pic>
        <p:nvPicPr>
          <p:cNvPr id="16" name="Picture 15">
            <a:extLst>
              <a:ext uri="{FF2B5EF4-FFF2-40B4-BE49-F238E27FC236}">
                <a16:creationId xmlns:a16="http://schemas.microsoft.com/office/drawing/2014/main" id="{40210B63-2C9C-4C4D-8688-26428050D5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140868"/>
            <a:ext cx="4518798" cy="3389099"/>
          </a:xfrm>
          <a:prstGeom prst="rect">
            <a:avLst/>
          </a:prstGeom>
        </p:spPr>
      </p:pic>
    </p:spTree>
    <p:extLst>
      <p:ext uri="{BB962C8B-B14F-4D97-AF65-F5344CB8AC3E}">
        <p14:creationId xmlns:p14="http://schemas.microsoft.com/office/powerpoint/2010/main" val="1673822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9A2C55-3078-48EB-AD79-4D00CB96C30A}"/>
              </a:ext>
            </a:extLst>
          </p:cNvPr>
          <p:cNvSpPr txBox="1">
            <a:spLocks/>
          </p:cNvSpPr>
          <p:nvPr/>
        </p:nvSpPr>
        <p:spPr>
          <a:xfrm>
            <a:off x="457200" y="257175"/>
            <a:ext cx="11262220" cy="63620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300" b="1" dirty="0">
                <a:solidFill>
                  <a:srgbClr val="0075BB"/>
                </a:solidFill>
                <a:latin typeface="Tahoma" panose="020B0604030504040204" pitchFamily="34" charset="0"/>
                <a:ea typeface="Tahoma" panose="020B0604030504040204" pitchFamily="34" charset="0"/>
                <a:cs typeface="Tahoma" panose="020B0604030504040204" pitchFamily="34" charset="0"/>
              </a:rPr>
              <a:t>Lube Oil &amp; Hydraulic Oil Flush</a:t>
            </a:r>
          </a:p>
        </p:txBody>
      </p:sp>
      <p:sp>
        <p:nvSpPr>
          <p:cNvPr id="5" name="Text Placeholder 4">
            <a:extLst>
              <a:ext uri="{FF2B5EF4-FFF2-40B4-BE49-F238E27FC236}">
                <a16:creationId xmlns:a16="http://schemas.microsoft.com/office/drawing/2014/main" id="{9F731853-F780-48C7-BBA9-EB4EE56CEBE3}"/>
              </a:ext>
            </a:extLst>
          </p:cNvPr>
          <p:cNvSpPr txBox="1">
            <a:spLocks/>
          </p:cNvSpPr>
          <p:nvPr/>
        </p:nvSpPr>
        <p:spPr>
          <a:xfrm>
            <a:off x="533400" y="1314450"/>
            <a:ext cx="11262220" cy="419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dirty="0"/>
          </a:p>
        </p:txBody>
      </p:sp>
      <p:sp>
        <p:nvSpPr>
          <p:cNvPr id="9" name="TextBox 8">
            <a:extLst>
              <a:ext uri="{FF2B5EF4-FFF2-40B4-BE49-F238E27FC236}">
                <a16:creationId xmlns:a16="http://schemas.microsoft.com/office/drawing/2014/main" id="{5DB9B6FA-4565-4510-9A86-CC233E2472EC}"/>
              </a:ext>
            </a:extLst>
          </p:cNvPr>
          <p:cNvSpPr txBox="1"/>
          <p:nvPr/>
        </p:nvSpPr>
        <p:spPr>
          <a:xfrm>
            <a:off x="5596742" y="4960307"/>
            <a:ext cx="6030962" cy="1323439"/>
          </a:xfrm>
          <a:prstGeom prst="rect">
            <a:avLst/>
          </a:prstGeom>
          <a:noFill/>
        </p:spPr>
        <p:txBody>
          <a:bodyPr wrap="square">
            <a:spAutoFit/>
          </a:bodyPr>
          <a:lstStyle/>
          <a:p>
            <a:r>
              <a:rPr lang="en-US" sz="1600" dirty="0"/>
              <a:t>Apply to the Following Systems:</a:t>
            </a:r>
          </a:p>
          <a:p>
            <a:pPr marL="285750" indent="-285750">
              <a:buFont typeface="Arial" panose="020B0604020202020204" pitchFamily="34" charset="0"/>
              <a:buChar char="•"/>
            </a:pPr>
            <a:r>
              <a:rPr lang="en-US" sz="1600" dirty="0"/>
              <a:t>Steam and gas turbines</a:t>
            </a:r>
          </a:p>
          <a:p>
            <a:pPr marL="285750" indent="-285750">
              <a:buFont typeface="Arial" panose="020B0604020202020204" pitchFamily="34" charset="0"/>
              <a:buChar char="•"/>
            </a:pPr>
            <a:r>
              <a:rPr lang="en-US" sz="1600" dirty="0"/>
              <a:t>Hydraulic control systems</a:t>
            </a:r>
          </a:p>
          <a:p>
            <a:pPr marL="285750" indent="-285750">
              <a:buFont typeface="Arial" panose="020B0604020202020204" pitchFamily="34" charset="0"/>
              <a:buChar char="•"/>
            </a:pPr>
            <a:r>
              <a:rPr lang="en-US" sz="1600" dirty="0"/>
              <a:t>Manufacturing hydraulic systems</a:t>
            </a:r>
          </a:p>
          <a:p>
            <a:pPr marL="285750" indent="-285750">
              <a:buFont typeface="Arial" panose="020B0604020202020204" pitchFamily="34" charset="0"/>
              <a:buChar char="•"/>
            </a:pPr>
            <a:endParaRPr lang="en-US" sz="1600" dirty="0"/>
          </a:p>
        </p:txBody>
      </p:sp>
      <p:sp>
        <p:nvSpPr>
          <p:cNvPr id="11" name="Content Placeholder 10">
            <a:extLst>
              <a:ext uri="{FF2B5EF4-FFF2-40B4-BE49-F238E27FC236}">
                <a16:creationId xmlns:a16="http://schemas.microsoft.com/office/drawing/2014/main" id="{7C44FE4F-6C58-4F51-A5D6-64D54F6559C5}"/>
              </a:ext>
            </a:extLst>
          </p:cNvPr>
          <p:cNvSpPr>
            <a:spLocks noGrp="1"/>
          </p:cNvSpPr>
          <p:nvPr>
            <p:ph sz="half" idx="2"/>
          </p:nvPr>
        </p:nvSpPr>
        <p:spPr>
          <a:xfrm>
            <a:off x="533399" y="1210254"/>
            <a:ext cx="8568559" cy="2112578"/>
          </a:xfrm>
        </p:spPr>
        <p:txBody>
          <a:bodyPr>
            <a:normAutofit/>
          </a:bodyPr>
          <a:lstStyle/>
          <a:p>
            <a:pPr marL="0" indent="0" algn="just">
              <a:buNone/>
            </a:pPr>
            <a:r>
              <a:rPr lang="en-US" sz="1600" dirty="0"/>
              <a:t>Lube oil and hydraulic system flushing for is perform on the oil systems to remove contamination from construction or failure that could impact the operation or reliability of the plant equipment.  This is applied to power plant rotating equipment such as gas turbine, steam turbines, and hydraulic valve system.  Elden has also performed flushing on hydraulic system for manufacturing equipment and conveyors.  </a:t>
            </a:r>
          </a:p>
          <a:p>
            <a:pPr marL="0" indent="0" algn="just">
              <a:buNone/>
            </a:pPr>
            <a:r>
              <a:rPr lang="en-US" sz="1600" dirty="0"/>
              <a:t>Flushing and maintenance is applied for routine turbine overalls and varnish removal</a:t>
            </a:r>
          </a:p>
          <a:p>
            <a:pPr marL="0" indent="0" algn="just">
              <a:buNone/>
            </a:pPr>
            <a:endParaRPr lang="en-US" sz="1600" dirty="0"/>
          </a:p>
        </p:txBody>
      </p:sp>
      <p:pic>
        <p:nvPicPr>
          <p:cNvPr id="2" name="Picture 1">
            <a:extLst>
              <a:ext uri="{FF2B5EF4-FFF2-40B4-BE49-F238E27FC236}">
                <a16:creationId xmlns:a16="http://schemas.microsoft.com/office/drawing/2014/main" id="{DBA0BAAA-2729-4E1C-BBFE-9BD1AA9ACAC6}"/>
              </a:ext>
            </a:extLst>
          </p:cNvPr>
          <p:cNvPicPr>
            <a:picLocks noChangeAspect="1"/>
          </p:cNvPicPr>
          <p:nvPr/>
        </p:nvPicPr>
        <p:blipFill rotWithShape="1">
          <a:blip r:embed="rId2">
            <a:extLst>
              <a:ext uri="{28A0092B-C50C-407E-A947-70E740481C1C}">
                <a14:useLocalDpi xmlns:a14="http://schemas.microsoft.com/office/drawing/2010/main" val="0"/>
              </a:ext>
            </a:extLst>
          </a:blip>
          <a:srcRect l="19955" t="22013" r="6574" b="24190"/>
          <a:stretch/>
        </p:blipFill>
        <p:spPr>
          <a:xfrm>
            <a:off x="500926" y="2998644"/>
            <a:ext cx="4531732" cy="3414319"/>
          </a:xfrm>
          <a:prstGeom prst="rect">
            <a:avLst/>
          </a:prstGeom>
        </p:spPr>
      </p:pic>
      <p:pic>
        <p:nvPicPr>
          <p:cNvPr id="8" name="Picture 7" descr="A close up of a piece of paper&#10;&#10;Description automatically generated">
            <a:extLst>
              <a:ext uri="{FF2B5EF4-FFF2-40B4-BE49-F238E27FC236}">
                <a16:creationId xmlns:a16="http://schemas.microsoft.com/office/drawing/2014/main" id="{24D140E5-3CC2-4E58-85AF-2FEAEEA8C7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5742" y="2880579"/>
            <a:ext cx="4987779" cy="1987318"/>
          </a:xfrm>
          <a:prstGeom prst="rect">
            <a:avLst/>
          </a:prstGeom>
        </p:spPr>
      </p:pic>
    </p:spTree>
    <p:extLst>
      <p:ext uri="{BB962C8B-B14F-4D97-AF65-F5344CB8AC3E}">
        <p14:creationId xmlns:p14="http://schemas.microsoft.com/office/powerpoint/2010/main" val="1909346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9A2C55-3078-48EB-AD79-4D00CB96C30A}"/>
              </a:ext>
            </a:extLst>
          </p:cNvPr>
          <p:cNvSpPr txBox="1">
            <a:spLocks/>
          </p:cNvSpPr>
          <p:nvPr/>
        </p:nvSpPr>
        <p:spPr>
          <a:xfrm>
            <a:off x="457200" y="257175"/>
            <a:ext cx="11262220" cy="63620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300" b="1" dirty="0">
                <a:solidFill>
                  <a:srgbClr val="0075BB"/>
                </a:solidFill>
                <a:latin typeface="Tahoma" panose="020B0604030504040204" pitchFamily="34" charset="0"/>
                <a:ea typeface="Tahoma" panose="020B0604030504040204" pitchFamily="34" charset="0"/>
                <a:cs typeface="Tahoma" panose="020B0604030504040204" pitchFamily="34" charset="0"/>
              </a:rPr>
              <a:t>Chemical Clean, Degrease, </a:t>
            </a:r>
            <a:r>
              <a:rPr lang="en-US" sz="3300" b="1" dirty="0" err="1">
                <a:solidFill>
                  <a:srgbClr val="0075BB"/>
                </a:solidFill>
                <a:latin typeface="Tahoma" panose="020B0604030504040204" pitchFamily="34" charset="0"/>
                <a:ea typeface="Tahoma" panose="020B0604030504040204" pitchFamily="34" charset="0"/>
                <a:cs typeface="Tahoma" panose="020B0604030504040204" pitchFamily="34" charset="0"/>
              </a:rPr>
              <a:t>Boilout</a:t>
            </a:r>
            <a:endParaRPr lang="en-US" sz="3300" b="1" dirty="0">
              <a:solidFill>
                <a:srgbClr val="0075BB"/>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 Placeholder 4">
            <a:extLst>
              <a:ext uri="{FF2B5EF4-FFF2-40B4-BE49-F238E27FC236}">
                <a16:creationId xmlns:a16="http://schemas.microsoft.com/office/drawing/2014/main" id="{9F731853-F780-48C7-BBA9-EB4EE56CEBE3}"/>
              </a:ext>
            </a:extLst>
          </p:cNvPr>
          <p:cNvSpPr txBox="1">
            <a:spLocks/>
          </p:cNvSpPr>
          <p:nvPr/>
        </p:nvSpPr>
        <p:spPr>
          <a:xfrm>
            <a:off x="533400" y="1314450"/>
            <a:ext cx="11262220" cy="419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dirty="0"/>
          </a:p>
        </p:txBody>
      </p:sp>
      <p:sp>
        <p:nvSpPr>
          <p:cNvPr id="9" name="TextBox 8">
            <a:extLst>
              <a:ext uri="{FF2B5EF4-FFF2-40B4-BE49-F238E27FC236}">
                <a16:creationId xmlns:a16="http://schemas.microsoft.com/office/drawing/2014/main" id="{5DB9B6FA-4565-4510-9A86-CC233E2472EC}"/>
              </a:ext>
            </a:extLst>
          </p:cNvPr>
          <p:cNvSpPr txBox="1"/>
          <p:nvPr/>
        </p:nvSpPr>
        <p:spPr>
          <a:xfrm>
            <a:off x="533399" y="3944272"/>
            <a:ext cx="6030962" cy="2062103"/>
          </a:xfrm>
          <a:prstGeom prst="rect">
            <a:avLst/>
          </a:prstGeom>
          <a:noFill/>
        </p:spPr>
        <p:txBody>
          <a:bodyPr wrap="square">
            <a:spAutoFit/>
          </a:bodyPr>
          <a:lstStyle/>
          <a:p>
            <a:r>
              <a:rPr lang="en-US" sz="1600" dirty="0"/>
              <a:t>Apply to the Following Systems:</a:t>
            </a:r>
          </a:p>
          <a:p>
            <a:pPr marL="285750" indent="-285750">
              <a:buFont typeface="Arial" panose="020B0604020202020204" pitchFamily="34" charset="0"/>
              <a:buChar char="•"/>
            </a:pPr>
            <a:r>
              <a:rPr lang="en-US" sz="1600" dirty="0"/>
              <a:t>Steam production boilers</a:t>
            </a:r>
          </a:p>
          <a:p>
            <a:pPr marL="285750" indent="-285750">
              <a:buFont typeface="Arial" panose="020B0604020202020204" pitchFamily="34" charset="0"/>
              <a:buChar char="•"/>
            </a:pPr>
            <a:r>
              <a:rPr lang="en-US" sz="1600" dirty="0"/>
              <a:t>Heavily corroded pipe</a:t>
            </a:r>
          </a:p>
          <a:p>
            <a:pPr marL="285750" indent="-285750">
              <a:buFont typeface="Arial" panose="020B0604020202020204" pitchFamily="34" charset="0"/>
              <a:buChar char="•"/>
            </a:pPr>
            <a:r>
              <a:rPr lang="en-US" sz="1600" dirty="0"/>
              <a:t>Process systems with high amounts</a:t>
            </a:r>
          </a:p>
          <a:p>
            <a:r>
              <a:rPr lang="en-US" sz="1600" dirty="0"/>
              <a:t>      of contamination</a:t>
            </a:r>
          </a:p>
          <a:p>
            <a:pPr marL="285750" indent="-285750">
              <a:buFont typeface="Arial" panose="020B0604020202020204" pitchFamily="34" charset="0"/>
              <a:buChar char="•"/>
            </a:pPr>
            <a:r>
              <a:rPr lang="en-US" sz="1600" dirty="0"/>
              <a:t>Decommissioning of fuel oil and gas system</a:t>
            </a:r>
          </a:p>
          <a:p>
            <a:pPr marL="285750" indent="-285750">
              <a:buFont typeface="Arial" panose="020B0604020202020204" pitchFamily="34" charset="0"/>
              <a:buChar char="•"/>
            </a:pPr>
            <a:r>
              <a:rPr lang="en-US" sz="1600" dirty="0"/>
              <a:t>Routine maintenance </a:t>
            </a:r>
          </a:p>
          <a:p>
            <a:pPr marL="285750" indent="-285750">
              <a:buFont typeface="Arial" panose="020B0604020202020204" pitchFamily="34" charset="0"/>
              <a:buChar char="•"/>
            </a:pPr>
            <a:endParaRPr lang="en-US" sz="1600" dirty="0"/>
          </a:p>
        </p:txBody>
      </p:sp>
      <p:sp>
        <p:nvSpPr>
          <p:cNvPr id="11" name="Content Placeholder 10">
            <a:extLst>
              <a:ext uri="{FF2B5EF4-FFF2-40B4-BE49-F238E27FC236}">
                <a16:creationId xmlns:a16="http://schemas.microsoft.com/office/drawing/2014/main" id="{7C44FE4F-6C58-4F51-A5D6-64D54F6559C5}"/>
              </a:ext>
            </a:extLst>
          </p:cNvPr>
          <p:cNvSpPr>
            <a:spLocks noGrp="1"/>
          </p:cNvSpPr>
          <p:nvPr>
            <p:ph sz="half" idx="2"/>
          </p:nvPr>
        </p:nvSpPr>
        <p:spPr>
          <a:xfrm>
            <a:off x="533399" y="1210254"/>
            <a:ext cx="7196471" cy="2112578"/>
          </a:xfrm>
        </p:spPr>
        <p:txBody>
          <a:bodyPr>
            <a:normAutofit/>
          </a:bodyPr>
          <a:lstStyle/>
          <a:p>
            <a:pPr marL="0" indent="0" algn="just">
              <a:buNone/>
            </a:pPr>
            <a:r>
              <a:rPr lang="en-US" sz="1600" dirty="0"/>
              <a:t>A controlled application of chemically treated water to plant piping and equipment through a circular flow path that allows gradual heating of the fluid and continuous contact of chemicals with system internal metal surfaces.  The goal is to dissolve the tightly bonded products, mill scales, grease and oil and other deposits and transport them out of the system.  The system will be left with bare base metal and chemically passivated system.</a:t>
            </a:r>
          </a:p>
        </p:txBody>
      </p:sp>
      <p:pic>
        <p:nvPicPr>
          <p:cNvPr id="3074" name="Picture 2">
            <a:extLst>
              <a:ext uri="{FF2B5EF4-FFF2-40B4-BE49-F238E27FC236}">
                <a16:creationId xmlns:a16="http://schemas.microsoft.com/office/drawing/2014/main" id="{52682837-87C0-4771-AB15-39DDE27137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3183" y="3090305"/>
            <a:ext cx="4340723" cy="21703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he inside of a building&#10;&#10;Description automatically generated">
            <a:extLst>
              <a:ext uri="{FF2B5EF4-FFF2-40B4-BE49-F238E27FC236}">
                <a16:creationId xmlns:a16="http://schemas.microsoft.com/office/drawing/2014/main" id="{7F99CA3C-0DDA-4763-962C-4A97AD9330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3906" y="4316801"/>
            <a:ext cx="3247044" cy="2435282"/>
          </a:xfrm>
          <a:prstGeom prst="rect">
            <a:avLst/>
          </a:prstGeom>
        </p:spPr>
      </p:pic>
      <p:pic>
        <p:nvPicPr>
          <p:cNvPr id="12" name="Picture 11">
            <a:extLst>
              <a:ext uri="{FF2B5EF4-FFF2-40B4-BE49-F238E27FC236}">
                <a16:creationId xmlns:a16="http://schemas.microsoft.com/office/drawing/2014/main" id="{8951F882-BF11-4F7E-B853-5D02B05924E4}"/>
              </a:ext>
            </a:extLst>
          </p:cNvPr>
          <p:cNvPicPr>
            <a:picLocks noChangeAspect="1"/>
          </p:cNvPicPr>
          <p:nvPr/>
        </p:nvPicPr>
        <p:blipFill>
          <a:blip r:embed="rId4"/>
          <a:stretch>
            <a:fillRect/>
          </a:stretch>
        </p:blipFill>
        <p:spPr>
          <a:xfrm>
            <a:off x="8144539" y="1314450"/>
            <a:ext cx="3236411" cy="2427308"/>
          </a:xfrm>
          <a:prstGeom prst="rect">
            <a:avLst/>
          </a:prstGeom>
        </p:spPr>
      </p:pic>
    </p:spTree>
    <p:extLst>
      <p:ext uri="{BB962C8B-B14F-4D97-AF65-F5344CB8AC3E}">
        <p14:creationId xmlns:p14="http://schemas.microsoft.com/office/powerpoint/2010/main" val="2615944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9A2C55-3078-48EB-AD79-4D00CB96C30A}"/>
              </a:ext>
            </a:extLst>
          </p:cNvPr>
          <p:cNvSpPr txBox="1">
            <a:spLocks/>
          </p:cNvSpPr>
          <p:nvPr/>
        </p:nvSpPr>
        <p:spPr>
          <a:xfrm>
            <a:off x="457200" y="257175"/>
            <a:ext cx="11262220" cy="63620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300" b="1" dirty="0">
                <a:solidFill>
                  <a:srgbClr val="0075BB"/>
                </a:solidFill>
                <a:latin typeface="Tahoma" panose="020B0604030504040204" pitchFamily="34" charset="0"/>
                <a:ea typeface="Tahoma" panose="020B0604030504040204" pitchFamily="34" charset="0"/>
                <a:cs typeface="Tahoma" panose="020B0604030504040204" pitchFamily="34" charset="0"/>
              </a:rPr>
              <a:t>Air Blow</a:t>
            </a:r>
          </a:p>
        </p:txBody>
      </p:sp>
      <p:sp>
        <p:nvSpPr>
          <p:cNvPr id="5" name="Text Placeholder 4">
            <a:extLst>
              <a:ext uri="{FF2B5EF4-FFF2-40B4-BE49-F238E27FC236}">
                <a16:creationId xmlns:a16="http://schemas.microsoft.com/office/drawing/2014/main" id="{9F731853-F780-48C7-BBA9-EB4EE56CEBE3}"/>
              </a:ext>
            </a:extLst>
          </p:cNvPr>
          <p:cNvSpPr txBox="1">
            <a:spLocks/>
          </p:cNvSpPr>
          <p:nvPr/>
        </p:nvSpPr>
        <p:spPr>
          <a:xfrm>
            <a:off x="533400" y="1314450"/>
            <a:ext cx="11262220" cy="419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dirty="0"/>
          </a:p>
        </p:txBody>
      </p:sp>
      <p:sp>
        <p:nvSpPr>
          <p:cNvPr id="9" name="TextBox 8">
            <a:extLst>
              <a:ext uri="{FF2B5EF4-FFF2-40B4-BE49-F238E27FC236}">
                <a16:creationId xmlns:a16="http://schemas.microsoft.com/office/drawing/2014/main" id="{5DB9B6FA-4565-4510-9A86-CC233E2472EC}"/>
              </a:ext>
            </a:extLst>
          </p:cNvPr>
          <p:cNvSpPr txBox="1"/>
          <p:nvPr/>
        </p:nvSpPr>
        <p:spPr>
          <a:xfrm>
            <a:off x="4824067" y="5031165"/>
            <a:ext cx="4075384" cy="1569660"/>
          </a:xfrm>
          <a:prstGeom prst="rect">
            <a:avLst/>
          </a:prstGeom>
          <a:noFill/>
        </p:spPr>
        <p:txBody>
          <a:bodyPr wrap="square">
            <a:spAutoFit/>
          </a:bodyPr>
          <a:lstStyle/>
          <a:p>
            <a:r>
              <a:rPr lang="en-US" sz="1600" dirty="0"/>
              <a:t>Apply to the Following Systems:</a:t>
            </a:r>
          </a:p>
          <a:p>
            <a:pPr marL="285750" indent="-285750">
              <a:buFont typeface="Arial" panose="020B0604020202020204" pitchFamily="34" charset="0"/>
              <a:buChar char="•"/>
            </a:pPr>
            <a:r>
              <a:rPr lang="en-US" sz="1600" dirty="0"/>
              <a:t>Steam systems that have been pre cleaned </a:t>
            </a:r>
          </a:p>
          <a:p>
            <a:pPr marL="285750" indent="-285750">
              <a:buFont typeface="Arial" panose="020B0604020202020204" pitchFamily="34" charset="0"/>
              <a:buChar char="•"/>
            </a:pPr>
            <a:r>
              <a:rPr lang="en-US" sz="1600" dirty="0"/>
              <a:t>Fuel gas systems</a:t>
            </a:r>
          </a:p>
          <a:p>
            <a:pPr marL="285750" indent="-285750">
              <a:buFont typeface="Arial" panose="020B0604020202020204" pitchFamily="34" charset="0"/>
              <a:buChar char="•"/>
            </a:pPr>
            <a:r>
              <a:rPr lang="en-US" sz="1600" dirty="0"/>
              <a:t>Air systems and cryogenic</a:t>
            </a:r>
          </a:p>
          <a:p>
            <a:r>
              <a:rPr lang="en-US" sz="1600" dirty="0"/>
              <a:t> </a:t>
            </a:r>
          </a:p>
          <a:p>
            <a:pPr marL="285750" indent="-285750">
              <a:buFont typeface="Arial" panose="020B0604020202020204" pitchFamily="34" charset="0"/>
              <a:buChar char="•"/>
            </a:pPr>
            <a:endParaRPr lang="en-US" sz="1600" dirty="0"/>
          </a:p>
        </p:txBody>
      </p:sp>
      <p:sp>
        <p:nvSpPr>
          <p:cNvPr id="11" name="Content Placeholder 10">
            <a:extLst>
              <a:ext uri="{FF2B5EF4-FFF2-40B4-BE49-F238E27FC236}">
                <a16:creationId xmlns:a16="http://schemas.microsoft.com/office/drawing/2014/main" id="{7C44FE4F-6C58-4F51-A5D6-64D54F6559C5}"/>
              </a:ext>
            </a:extLst>
          </p:cNvPr>
          <p:cNvSpPr>
            <a:spLocks noGrp="1"/>
          </p:cNvSpPr>
          <p:nvPr>
            <p:ph sz="half" idx="2"/>
          </p:nvPr>
        </p:nvSpPr>
        <p:spPr>
          <a:xfrm>
            <a:off x="533399" y="1210254"/>
            <a:ext cx="6218275" cy="2329012"/>
          </a:xfrm>
        </p:spPr>
        <p:txBody>
          <a:bodyPr>
            <a:normAutofit/>
          </a:bodyPr>
          <a:lstStyle/>
          <a:p>
            <a:pPr marL="0" indent="0" algn="just">
              <a:buNone/>
            </a:pPr>
            <a:r>
              <a:rPr lang="en-US" sz="1600" dirty="0"/>
              <a:t>An immediate release of stored compressed air through piping and equipment  designed to mobilize loose particulate and construction debris out of plant systems and away from sensitive downstream components.</a:t>
            </a:r>
          </a:p>
          <a:p>
            <a:pPr marL="0" indent="0" algn="just">
              <a:buNone/>
            </a:pPr>
            <a:r>
              <a:rPr lang="en-US" sz="1600" dirty="0"/>
              <a:t>Elden uses only stainless-steel material for the air blow processes to prevent contamination from temporary equipment.</a:t>
            </a:r>
          </a:p>
          <a:p>
            <a:pPr marL="0" indent="0" algn="just">
              <a:buNone/>
            </a:pPr>
            <a:r>
              <a:rPr lang="en-US" sz="1600" dirty="0"/>
              <a:t>There are a variety of different sized silencers available to control and not over size.</a:t>
            </a:r>
          </a:p>
        </p:txBody>
      </p:sp>
      <p:pic>
        <p:nvPicPr>
          <p:cNvPr id="3" name="Picture 2" descr="A large machine in a field&#10;&#10;Description automatically generated">
            <a:extLst>
              <a:ext uri="{FF2B5EF4-FFF2-40B4-BE49-F238E27FC236}">
                <a16:creationId xmlns:a16="http://schemas.microsoft.com/office/drawing/2014/main" id="{4B835D8F-B9E2-4F5A-BF82-3A8CBC0700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7167" y="1300622"/>
            <a:ext cx="4592725" cy="3444545"/>
          </a:xfrm>
          <a:prstGeom prst="rect">
            <a:avLst/>
          </a:prstGeom>
        </p:spPr>
      </p:pic>
      <p:pic>
        <p:nvPicPr>
          <p:cNvPr id="8" name="Picture 7" descr="A picture containing indoor, metal, dirty, standing&#10;&#10;Description automatically generated">
            <a:extLst>
              <a:ext uri="{FF2B5EF4-FFF2-40B4-BE49-F238E27FC236}">
                <a16:creationId xmlns:a16="http://schemas.microsoft.com/office/drawing/2014/main" id="{779E5223-464A-4356-89AD-52FD09B36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6141" y="3175506"/>
            <a:ext cx="2092881" cy="1569661"/>
          </a:xfrm>
          <a:prstGeom prst="rect">
            <a:avLst/>
          </a:prstGeom>
        </p:spPr>
      </p:pic>
      <p:pic>
        <p:nvPicPr>
          <p:cNvPr id="12" name="Picture 11" descr="A picture containing appliance, table, wooden, sitting&#10;&#10;Description automatically generated">
            <a:extLst>
              <a:ext uri="{FF2B5EF4-FFF2-40B4-BE49-F238E27FC236}">
                <a16:creationId xmlns:a16="http://schemas.microsoft.com/office/drawing/2014/main" id="{81C487B1-116F-4E2E-BDB7-9CD3BD955D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732" y="3617982"/>
            <a:ext cx="3577812" cy="2683359"/>
          </a:xfrm>
          <a:prstGeom prst="rect">
            <a:avLst/>
          </a:prstGeom>
        </p:spPr>
      </p:pic>
      <p:pic>
        <p:nvPicPr>
          <p:cNvPr id="14" name="Picture 13" descr="A close up of an oven&#10;&#10;Description automatically generated">
            <a:extLst>
              <a:ext uri="{FF2B5EF4-FFF2-40B4-BE49-F238E27FC236}">
                <a16:creationId xmlns:a16="http://schemas.microsoft.com/office/drawing/2014/main" id="{BE0C4511-EA6E-4EF1-A7FD-01A0B39BE1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5227" y="5031165"/>
            <a:ext cx="2414665" cy="1300204"/>
          </a:xfrm>
          <a:prstGeom prst="rect">
            <a:avLst/>
          </a:prstGeom>
        </p:spPr>
      </p:pic>
    </p:spTree>
    <p:extLst>
      <p:ext uri="{BB962C8B-B14F-4D97-AF65-F5344CB8AC3E}">
        <p14:creationId xmlns:p14="http://schemas.microsoft.com/office/powerpoint/2010/main" val="938497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9A2C55-3078-48EB-AD79-4D00CB96C30A}"/>
              </a:ext>
            </a:extLst>
          </p:cNvPr>
          <p:cNvSpPr txBox="1">
            <a:spLocks/>
          </p:cNvSpPr>
          <p:nvPr/>
        </p:nvSpPr>
        <p:spPr>
          <a:xfrm>
            <a:off x="457200" y="257175"/>
            <a:ext cx="11262220" cy="63620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300" b="1" dirty="0">
                <a:solidFill>
                  <a:srgbClr val="0075BB"/>
                </a:solidFill>
                <a:latin typeface="Tahoma" panose="020B0604030504040204" pitchFamily="34" charset="0"/>
                <a:ea typeface="Tahoma" panose="020B0604030504040204" pitchFamily="34" charset="0"/>
                <a:cs typeface="Tahoma" panose="020B0604030504040204" pitchFamily="34" charset="0"/>
              </a:rPr>
              <a:t>Hydrotesting</a:t>
            </a:r>
          </a:p>
        </p:txBody>
      </p:sp>
      <p:sp>
        <p:nvSpPr>
          <p:cNvPr id="5" name="Text Placeholder 4">
            <a:extLst>
              <a:ext uri="{FF2B5EF4-FFF2-40B4-BE49-F238E27FC236}">
                <a16:creationId xmlns:a16="http://schemas.microsoft.com/office/drawing/2014/main" id="{9F731853-F780-48C7-BBA9-EB4EE56CEBE3}"/>
              </a:ext>
            </a:extLst>
          </p:cNvPr>
          <p:cNvSpPr txBox="1">
            <a:spLocks/>
          </p:cNvSpPr>
          <p:nvPr/>
        </p:nvSpPr>
        <p:spPr>
          <a:xfrm>
            <a:off x="533400" y="1314450"/>
            <a:ext cx="11262220" cy="419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dirty="0"/>
          </a:p>
        </p:txBody>
      </p:sp>
      <p:sp>
        <p:nvSpPr>
          <p:cNvPr id="9" name="TextBox 8">
            <a:extLst>
              <a:ext uri="{FF2B5EF4-FFF2-40B4-BE49-F238E27FC236}">
                <a16:creationId xmlns:a16="http://schemas.microsoft.com/office/drawing/2014/main" id="{5DB9B6FA-4565-4510-9A86-CC233E2472EC}"/>
              </a:ext>
            </a:extLst>
          </p:cNvPr>
          <p:cNvSpPr txBox="1"/>
          <p:nvPr/>
        </p:nvSpPr>
        <p:spPr>
          <a:xfrm>
            <a:off x="533399" y="5093806"/>
            <a:ext cx="4075384" cy="2062103"/>
          </a:xfrm>
          <a:prstGeom prst="rect">
            <a:avLst/>
          </a:prstGeom>
          <a:noFill/>
        </p:spPr>
        <p:txBody>
          <a:bodyPr wrap="square">
            <a:spAutoFit/>
          </a:bodyPr>
          <a:lstStyle/>
          <a:p>
            <a:r>
              <a:rPr lang="en-US" sz="1600" dirty="0"/>
              <a:t>Apply to the Following Systems:</a:t>
            </a:r>
          </a:p>
          <a:p>
            <a:pPr marL="285750" indent="-285750">
              <a:buFont typeface="Arial" panose="020B0604020202020204" pitchFamily="34" charset="0"/>
              <a:buChar char="•"/>
            </a:pPr>
            <a:r>
              <a:rPr lang="en-US" sz="1600" dirty="0"/>
              <a:t>HRSGs</a:t>
            </a:r>
          </a:p>
          <a:p>
            <a:pPr marL="285750" indent="-285750">
              <a:buFont typeface="Arial" panose="020B0604020202020204" pitchFamily="34" charset="0"/>
              <a:buChar char="•"/>
            </a:pPr>
            <a:r>
              <a:rPr lang="en-US" sz="1600" dirty="0"/>
              <a:t>Boilers</a:t>
            </a:r>
          </a:p>
          <a:p>
            <a:pPr marL="285750" indent="-285750">
              <a:buFont typeface="Arial" panose="020B0604020202020204" pitchFamily="34" charset="0"/>
              <a:buChar char="•"/>
            </a:pPr>
            <a:r>
              <a:rPr lang="en-US" sz="1600" dirty="0"/>
              <a:t>Gas Systems</a:t>
            </a:r>
          </a:p>
          <a:p>
            <a:pPr marL="285750" indent="-285750">
              <a:buFont typeface="Arial" panose="020B0604020202020204" pitchFamily="34" charset="0"/>
              <a:buChar char="•"/>
            </a:pPr>
            <a:r>
              <a:rPr lang="en-US" sz="1600" dirty="0"/>
              <a:t>Water System</a:t>
            </a:r>
          </a:p>
          <a:p>
            <a:pPr marL="285750" indent="-285750">
              <a:buFont typeface="Arial" panose="020B0604020202020204" pitchFamily="34" charset="0"/>
              <a:buChar char="•"/>
            </a:pPr>
            <a:r>
              <a:rPr lang="en-US" sz="1600" dirty="0"/>
              <a:t>New and Modified Systems</a:t>
            </a:r>
          </a:p>
          <a:p>
            <a:r>
              <a:rPr lang="en-US" sz="1600" dirty="0"/>
              <a:t> </a:t>
            </a:r>
          </a:p>
          <a:p>
            <a:pPr marL="285750" indent="-285750">
              <a:buFont typeface="Arial" panose="020B0604020202020204" pitchFamily="34" charset="0"/>
              <a:buChar char="•"/>
            </a:pPr>
            <a:endParaRPr lang="en-US" sz="1600" dirty="0"/>
          </a:p>
        </p:txBody>
      </p:sp>
      <p:sp>
        <p:nvSpPr>
          <p:cNvPr id="11" name="Content Placeholder 10">
            <a:extLst>
              <a:ext uri="{FF2B5EF4-FFF2-40B4-BE49-F238E27FC236}">
                <a16:creationId xmlns:a16="http://schemas.microsoft.com/office/drawing/2014/main" id="{7C44FE4F-6C58-4F51-A5D6-64D54F6559C5}"/>
              </a:ext>
            </a:extLst>
          </p:cNvPr>
          <p:cNvSpPr>
            <a:spLocks noGrp="1"/>
          </p:cNvSpPr>
          <p:nvPr>
            <p:ph sz="half" idx="2"/>
          </p:nvPr>
        </p:nvSpPr>
        <p:spPr>
          <a:xfrm>
            <a:off x="533399" y="1210254"/>
            <a:ext cx="6218275" cy="2329012"/>
          </a:xfrm>
        </p:spPr>
        <p:txBody>
          <a:bodyPr>
            <a:normAutofit/>
          </a:bodyPr>
          <a:lstStyle/>
          <a:p>
            <a:pPr marL="0" indent="0" algn="just">
              <a:buNone/>
            </a:pPr>
            <a:r>
              <a:rPr lang="en-US" sz="1600" dirty="0"/>
              <a:t>A method for qualifying the fabrication integrity of piping and pressure vessels which involves filling a specified system or section of a system with water, increasing the pressure to an established set point, and checking for sources of pressure loss.</a:t>
            </a:r>
          </a:p>
          <a:p>
            <a:pPr marL="0" indent="0" algn="just">
              <a:buNone/>
            </a:pPr>
            <a:r>
              <a:rPr lang="en-US" sz="1600" dirty="0"/>
              <a:t>Elden uses large bore full pressure valves for isolation on projects.  This is to ensure fast filling and draining of the equipment to be tested.</a:t>
            </a:r>
          </a:p>
          <a:p>
            <a:pPr marL="0" indent="0" algn="just">
              <a:buNone/>
            </a:pPr>
            <a:r>
              <a:rPr lang="en-US" sz="1600" dirty="0"/>
              <a:t>A full engineering procedure is provided.</a:t>
            </a:r>
          </a:p>
        </p:txBody>
      </p:sp>
      <p:pic>
        <p:nvPicPr>
          <p:cNvPr id="2" name="Picture 1">
            <a:extLst>
              <a:ext uri="{FF2B5EF4-FFF2-40B4-BE49-F238E27FC236}">
                <a16:creationId xmlns:a16="http://schemas.microsoft.com/office/drawing/2014/main" id="{1DEA18FA-7106-4E01-AEEF-C301E2DDCEA0}"/>
              </a:ext>
            </a:extLst>
          </p:cNvPr>
          <p:cNvPicPr>
            <a:picLocks noChangeAspect="1"/>
          </p:cNvPicPr>
          <p:nvPr/>
        </p:nvPicPr>
        <p:blipFill>
          <a:blip r:embed="rId2"/>
          <a:stretch>
            <a:fillRect/>
          </a:stretch>
        </p:blipFill>
        <p:spPr>
          <a:xfrm>
            <a:off x="457200" y="3288090"/>
            <a:ext cx="2619375" cy="1743075"/>
          </a:xfrm>
          <a:prstGeom prst="rect">
            <a:avLst/>
          </a:prstGeom>
        </p:spPr>
      </p:pic>
      <p:pic>
        <p:nvPicPr>
          <p:cNvPr id="7" name="Picture 6" descr="A circuit board&#10;&#10;Description automatically generated">
            <a:extLst>
              <a:ext uri="{FF2B5EF4-FFF2-40B4-BE49-F238E27FC236}">
                <a16:creationId xmlns:a16="http://schemas.microsoft.com/office/drawing/2014/main" id="{5108D860-6B16-45D4-8AB9-B234FAF6E6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2812" y="2893807"/>
            <a:ext cx="4698850" cy="3524138"/>
          </a:xfrm>
          <a:prstGeom prst="rect">
            <a:avLst/>
          </a:prstGeom>
        </p:spPr>
      </p:pic>
      <p:pic>
        <p:nvPicPr>
          <p:cNvPr id="13" name="Picture 12" descr="A close up of an engine&#10;&#10;Description automatically generated">
            <a:extLst>
              <a:ext uri="{FF2B5EF4-FFF2-40B4-BE49-F238E27FC236}">
                <a16:creationId xmlns:a16="http://schemas.microsoft.com/office/drawing/2014/main" id="{D2CF3ED3-7CA6-48C9-99A3-FAE9EC6452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7713" y="3846867"/>
            <a:ext cx="3428104" cy="2571078"/>
          </a:xfrm>
          <a:prstGeom prst="rect">
            <a:avLst/>
          </a:prstGeom>
        </p:spPr>
      </p:pic>
    </p:spTree>
    <p:extLst>
      <p:ext uri="{BB962C8B-B14F-4D97-AF65-F5344CB8AC3E}">
        <p14:creationId xmlns:p14="http://schemas.microsoft.com/office/powerpoint/2010/main" val="3261850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B738115-84D3-447A-A08A-408A2A0D6B1C}"/>
              </a:ext>
            </a:extLst>
          </p:cNvPr>
          <p:cNvGrpSpPr/>
          <p:nvPr/>
        </p:nvGrpSpPr>
        <p:grpSpPr>
          <a:xfrm>
            <a:off x="727687" y="1836801"/>
            <a:ext cx="3125855" cy="4635929"/>
            <a:chOff x="6021362" y="1967430"/>
            <a:chExt cx="2781326" cy="4635929"/>
          </a:xfrm>
        </p:grpSpPr>
        <p:sp>
          <p:nvSpPr>
            <p:cNvPr id="8" name="Rounded Rectangle 34">
              <a:extLst>
                <a:ext uri="{FF2B5EF4-FFF2-40B4-BE49-F238E27FC236}">
                  <a16:creationId xmlns:a16="http://schemas.microsoft.com/office/drawing/2014/main" id="{B4C189A3-E56C-44AB-8C1E-688731448695}"/>
                </a:ext>
              </a:extLst>
            </p:cNvPr>
            <p:cNvSpPr/>
            <p:nvPr/>
          </p:nvSpPr>
          <p:spPr>
            <a:xfrm>
              <a:off x="6021362" y="5409823"/>
              <a:ext cx="2755900" cy="1193536"/>
            </a:xfrm>
            <a:prstGeom prst="roundRect">
              <a:avLst/>
            </a:prstGeom>
            <a:solidFill>
              <a:srgbClr val="0070C0">
                <a:alpha val="25000"/>
              </a:srgbClr>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t" anchorCtr="0"/>
            <a:lstStyle/>
            <a:p>
              <a:pPr marL="171450" indent="-171450">
                <a:buFont typeface="Arial" panose="020B0604020202020204" pitchFamily="34" charset="0"/>
                <a:buChar char="•"/>
              </a:pPr>
              <a:r>
                <a:rPr lang="en-US" sz="1100" dirty="0">
                  <a:solidFill>
                    <a:schemeClr val="tx1"/>
                  </a:solidFill>
                  <a:latin typeface="Calibri" panose="020F0502020204030204" pitchFamily="34" charset="0"/>
                  <a:cs typeface="Calibri" panose="020F0502020204030204" pitchFamily="34" charset="0"/>
                </a:rPr>
                <a:t>Licensed Professional Engineer – State of Maine</a:t>
              </a:r>
            </a:p>
            <a:p>
              <a:pPr marL="171450" indent="-171450">
                <a:buFont typeface="Arial" panose="020B0604020202020204" pitchFamily="34" charset="0"/>
                <a:buChar char="•"/>
              </a:pPr>
              <a:r>
                <a:rPr lang="en-US" sz="1100" dirty="0">
                  <a:solidFill>
                    <a:schemeClr val="tx1"/>
                  </a:solidFill>
                  <a:latin typeface="Calibri" panose="020F0502020204030204" pitchFamily="34" charset="0"/>
                  <a:cs typeface="Calibri" panose="020F0502020204030204" pitchFamily="34" charset="0"/>
                </a:rPr>
                <a:t>Bachelor of Science, Civil Engineering; University of New Hampshire</a:t>
              </a:r>
            </a:p>
            <a:p>
              <a:pPr marL="171450" indent="-171450">
                <a:buFont typeface="Arial" panose="020B0604020202020204" pitchFamily="34" charset="0"/>
                <a:buChar char="•"/>
              </a:pPr>
              <a:r>
                <a:rPr lang="en-US" sz="1100" dirty="0">
                  <a:solidFill>
                    <a:schemeClr val="tx1"/>
                  </a:solidFill>
                  <a:latin typeface="Calibri" panose="020F0502020204030204" pitchFamily="34" charset="0"/>
                  <a:cs typeface="Calibri" panose="020F0502020204030204" pitchFamily="34" charset="0"/>
                </a:rPr>
                <a:t>OSHA 30</a:t>
              </a:r>
            </a:p>
            <a:p>
              <a:pPr marL="171450" indent="-171450">
                <a:buFont typeface="Arial" panose="020B0604020202020204" pitchFamily="34" charset="0"/>
                <a:buChar char="•"/>
              </a:pPr>
              <a:r>
                <a:rPr lang="en-US" sz="1100" dirty="0">
                  <a:solidFill>
                    <a:schemeClr val="tx1"/>
                  </a:solidFill>
                  <a:latin typeface="Calibri" panose="020F0502020204030204" pitchFamily="34" charset="0"/>
                  <a:cs typeface="Calibri" panose="020F0502020204030204" pitchFamily="34" charset="0"/>
                </a:rPr>
                <a:t>Licensed EMT</a:t>
              </a:r>
            </a:p>
            <a:p>
              <a:pPr marL="171450" indent="-171450">
                <a:buFont typeface="Arial" panose="020B0604020202020204" pitchFamily="34" charset="0"/>
                <a:buChar char="•"/>
              </a:pPr>
              <a:r>
                <a:rPr lang="en-US" sz="1100" dirty="0">
                  <a:solidFill>
                    <a:schemeClr val="tx1"/>
                  </a:solidFill>
                  <a:latin typeface="Calibri" panose="020F0502020204030204" pitchFamily="34" charset="0"/>
                  <a:cs typeface="Calibri" panose="020F0502020204030204" pitchFamily="34" charset="0"/>
                </a:rPr>
                <a:t>Certified NH Firefighter (HAZWOPR)</a:t>
              </a:r>
            </a:p>
          </p:txBody>
        </p:sp>
        <p:sp>
          <p:nvSpPr>
            <p:cNvPr id="9" name="Rounded Rectangle 35">
              <a:extLst>
                <a:ext uri="{FF2B5EF4-FFF2-40B4-BE49-F238E27FC236}">
                  <a16:creationId xmlns:a16="http://schemas.microsoft.com/office/drawing/2014/main" id="{24D674EB-235B-4C0E-B34C-C153D6FFEB54}"/>
                </a:ext>
              </a:extLst>
            </p:cNvPr>
            <p:cNvSpPr/>
            <p:nvPr/>
          </p:nvSpPr>
          <p:spPr>
            <a:xfrm>
              <a:off x="6046788" y="3093934"/>
              <a:ext cx="2755900" cy="2055582"/>
            </a:xfrm>
            <a:prstGeom prst="roundRect">
              <a:avLst/>
            </a:prstGeom>
            <a:solidFill>
              <a:srgbClr val="0070C0">
                <a:alpha val="25000"/>
              </a:srgbClr>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t" anchorCtr="0"/>
            <a:lstStyle/>
            <a:p>
              <a:pPr marL="171450" indent="-171450">
                <a:buFont typeface="Arial" panose="020B0604020202020204" pitchFamily="34" charset="0"/>
                <a:buChar char="•"/>
              </a:pPr>
              <a:r>
                <a:rPr lang="en-US" sz="1100" dirty="0">
                  <a:solidFill>
                    <a:schemeClr val="tx1"/>
                  </a:solidFill>
                  <a:latin typeface="Calibri" panose="020F0502020204030204" pitchFamily="34" charset="0"/>
                  <a:ea typeface="Calibri" panose="020F0502020204030204" pitchFamily="34" charset="0"/>
                  <a:cs typeface="Calibri" panose="020F0502020204030204" pitchFamily="34" charset="0"/>
                </a:rPr>
                <a:t>15 years of engineering process design and solutions.</a:t>
              </a:r>
            </a:p>
            <a:p>
              <a:pPr marL="171450" indent="-171450">
                <a:buFont typeface="Arial" panose="020B0604020202020204" pitchFamily="34" charset="0"/>
                <a:buChar char="•"/>
              </a:pPr>
              <a:r>
                <a:rPr lang="en-US" sz="1100" dirty="0">
                  <a:solidFill>
                    <a:schemeClr val="tx1"/>
                  </a:solidFill>
                  <a:latin typeface="Calibri" panose="020F0502020204030204" pitchFamily="34" charset="0"/>
                  <a:ea typeface="Calibri" panose="020F0502020204030204" pitchFamily="34" charset="0"/>
                  <a:cs typeface="Calibri" panose="020F0502020204030204" pitchFamily="34" charset="0"/>
                </a:rPr>
                <a:t>Engineering QA/QC oversight</a:t>
              </a:r>
            </a:p>
            <a:p>
              <a:pPr marL="171450" indent="-171450">
                <a:buFont typeface="Arial" panose="020B0604020202020204" pitchFamily="34" charset="0"/>
                <a:buChar char="•"/>
              </a:pPr>
              <a:r>
                <a:rPr lang="en-US" sz="1100" dirty="0">
                  <a:solidFill>
                    <a:schemeClr val="tx1"/>
                  </a:solidFill>
                  <a:latin typeface="Calibri" panose="020F0502020204030204" pitchFamily="34" charset="0"/>
                  <a:cs typeface="Calibri" panose="020F0502020204030204" pitchFamily="34" charset="0"/>
                </a:rPr>
                <a:t>Global management of pre-commissioning projects and personnel</a:t>
              </a:r>
            </a:p>
            <a:p>
              <a:pPr marL="171450" indent="-171450">
                <a:buFont typeface="Arial" panose="020B0604020202020204" pitchFamily="34" charset="0"/>
                <a:buChar char="•"/>
              </a:pPr>
              <a:r>
                <a:rPr lang="en-US" sz="1100" dirty="0">
                  <a:solidFill>
                    <a:schemeClr val="tx1"/>
                  </a:solidFill>
                  <a:latin typeface="Calibri" panose="020F0502020204030204" pitchFamily="34" charset="0"/>
                  <a:cs typeface="Calibri" panose="020F0502020204030204" pitchFamily="34" charset="0"/>
                </a:rPr>
                <a:t>Managed over 30 large scale pre-commissioning services</a:t>
              </a:r>
            </a:p>
            <a:p>
              <a:pPr marL="171450" indent="-171450">
                <a:buFont typeface="Arial" panose="020B0604020202020204" pitchFamily="34" charset="0"/>
                <a:buChar char="•"/>
              </a:pPr>
              <a:r>
                <a:rPr lang="en-US" sz="1100" dirty="0">
                  <a:solidFill>
                    <a:schemeClr val="tx1"/>
                  </a:solidFill>
                  <a:latin typeface="Calibri" panose="020F0502020204030204" pitchFamily="34" charset="0"/>
                  <a:cs typeface="Calibri" panose="020F0502020204030204" pitchFamily="34" charset="0"/>
                </a:rPr>
                <a:t>Commissioned over 12GW of power</a:t>
              </a:r>
            </a:p>
            <a:p>
              <a:pPr marL="171450" indent="-171450">
                <a:buFont typeface="Arial" panose="020B0604020202020204" pitchFamily="34" charset="0"/>
                <a:buChar char="•"/>
              </a:pPr>
              <a:r>
                <a:rPr lang="en-US" sz="1100" dirty="0">
                  <a:solidFill>
                    <a:schemeClr val="tx1"/>
                  </a:solidFill>
                  <a:latin typeface="Calibri" panose="020F0502020204030204" pitchFamily="34" charset="0"/>
                  <a:cs typeface="Calibri" panose="020F0502020204030204" pitchFamily="34" charset="0"/>
                </a:rPr>
                <a:t>Commercial responsibility of $16M annual gross</a:t>
              </a:r>
            </a:p>
            <a:p>
              <a:pPr marL="171450" indent="-171450">
                <a:buFont typeface="Arial" panose="020B0604020202020204" pitchFamily="34" charset="0"/>
                <a:buChar char="•"/>
              </a:pPr>
              <a:r>
                <a:rPr lang="en-US" sz="1100" dirty="0">
                  <a:solidFill>
                    <a:schemeClr val="tx1"/>
                  </a:solidFill>
                  <a:latin typeface="Calibri" panose="020F0502020204030204" pitchFamily="34" charset="0"/>
                  <a:cs typeface="Calibri" panose="020F0502020204030204" pitchFamily="34" charset="0"/>
                </a:rPr>
                <a:t>Steam blow expert (closed and open cycle)</a:t>
              </a:r>
            </a:p>
            <a:p>
              <a:pPr marL="171450" indent="-171450">
                <a:buFont typeface="Arial" panose="020B0604020202020204" pitchFamily="34" charset="0"/>
                <a:buChar char="•"/>
              </a:pPr>
              <a:endParaRPr lang="en-US" sz="1100" dirty="0">
                <a:solidFill>
                  <a:schemeClr val="tx1"/>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FA3D3833-B617-4B07-BB13-94DDAD5D065D}"/>
                </a:ext>
              </a:extLst>
            </p:cNvPr>
            <p:cNvSpPr txBox="1"/>
            <p:nvPr/>
          </p:nvSpPr>
          <p:spPr>
            <a:xfrm>
              <a:off x="6997122" y="1967430"/>
              <a:ext cx="1780140" cy="707886"/>
            </a:xfrm>
            <a:prstGeom prst="rect">
              <a:avLst/>
            </a:prstGeom>
            <a:noFill/>
          </p:spPr>
          <p:txBody>
            <a:bodyPr wrap="square" rtlCol="0">
              <a:spAutoFit/>
            </a:bodyPr>
            <a:lstStyle/>
            <a:p>
              <a:pPr algn="ctr"/>
              <a:r>
                <a:rPr lang="en-US" sz="2000" b="1" dirty="0">
                  <a:solidFill>
                    <a:srgbClr val="0070C0"/>
                  </a:solidFill>
                  <a:latin typeface="Calibri" panose="020F0502020204030204" pitchFamily="34" charset="0"/>
                  <a:cs typeface="Calibri" panose="020F0502020204030204" pitchFamily="34" charset="0"/>
                </a:rPr>
                <a:t>Keith Stanisewski, PE</a:t>
              </a:r>
            </a:p>
          </p:txBody>
        </p:sp>
        <p:sp>
          <p:nvSpPr>
            <p:cNvPr id="12" name="Freeform 48">
              <a:extLst>
                <a:ext uri="{FF2B5EF4-FFF2-40B4-BE49-F238E27FC236}">
                  <a16:creationId xmlns:a16="http://schemas.microsoft.com/office/drawing/2014/main" id="{DCFA83B1-D657-440D-801C-5DD6E37FC6EC}"/>
                </a:ext>
              </a:extLst>
            </p:cNvPr>
            <p:cNvSpPr>
              <a:spLocks noEditPoints="1"/>
            </p:cNvSpPr>
            <p:nvPr/>
          </p:nvSpPr>
          <p:spPr bwMode="auto">
            <a:xfrm>
              <a:off x="6040612" y="5258225"/>
              <a:ext cx="396192" cy="157145"/>
            </a:xfrm>
            <a:custGeom>
              <a:avLst/>
              <a:gdLst>
                <a:gd name="T0" fmla="*/ 123 w 123"/>
                <a:gd name="T1" fmla="*/ 100 h 107"/>
                <a:gd name="T2" fmla="*/ 115 w 123"/>
                <a:gd name="T3" fmla="*/ 107 h 107"/>
                <a:gd name="T4" fmla="*/ 107 w 123"/>
                <a:gd name="T5" fmla="*/ 100 h 107"/>
                <a:gd name="T6" fmla="*/ 115 w 123"/>
                <a:gd name="T7" fmla="*/ 84 h 107"/>
                <a:gd name="T8" fmla="*/ 123 w 123"/>
                <a:gd name="T9" fmla="*/ 100 h 107"/>
                <a:gd name="T10" fmla="*/ 111 w 123"/>
                <a:gd name="T11" fmla="*/ 42 h 107"/>
                <a:gd name="T12" fmla="*/ 111 w 123"/>
                <a:gd name="T13" fmla="*/ 77 h 107"/>
                <a:gd name="T14" fmla="*/ 115 w 123"/>
                <a:gd name="T15" fmla="*/ 80 h 107"/>
                <a:gd name="T16" fmla="*/ 119 w 123"/>
                <a:gd name="T17" fmla="*/ 77 h 107"/>
                <a:gd name="T18" fmla="*/ 119 w 123"/>
                <a:gd name="T19" fmla="*/ 42 h 107"/>
                <a:gd name="T20" fmla="*/ 115 w 123"/>
                <a:gd name="T21" fmla="*/ 38 h 107"/>
                <a:gd name="T22" fmla="*/ 111 w 123"/>
                <a:gd name="T23" fmla="*/ 42 h 107"/>
                <a:gd name="T24" fmla="*/ 114 w 123"/>
                <a:gd name="T25" fmla="*/ 34 h 107"/>
                <a:gd name="T26" fmla="*/ 104 w 123"/>
                <a:gd name="T27" fmla="*/ 36 h 107"/>
                <a:gd name="T28" fmla="*/ 104 w 123"/>
                <a:gd name="T29" fmla="*/ 69 h 107"/>
                <a:gd name="T30" fmla="*/ 61 w 123"/>
                <a:gd name="T31" fmla="*/ 88 h 107"/>
                <a:gd name="T32" fmla="*/ 19 w 123"/>
                <a:gd name="T33" fmla="*/ 69 h 107"/>
                <a:gd name="T34" fmla="*/ 19 w 123"/>
                <a:gd name="T35" fmla="*/ 36 h 107"/>
                <a:gd name="T36" fmla="*/ 9 w 123"/>
                <a:gd name="T37" fmla="*/ 34 h 107"/>
                <a:gd name="T38" fmla="*/ 0 w 123"/>
                <a:gd name="T39" fmla="*/ 23 h 107"/>
                <a:gd name="T40" fmla="*/ 9 w 123"/>
                <a:gd name="T41" fmla="*/ 12 h 107"/>
                <a:gd name="T42" fmla="*/ 59 w 123"/>
                <a:gd name="T43" fmla="*/ 0 h 107"/>
                <a:gd name="T44" fmla="*/ 61 w 123"/>
                <a:gd name="T45" fmla="*/ 0 h 107"/>
                <a:gd name="T46" fmla="*/ 64 w 123"/>
                <a:gd name="T47" fmla="*/ 0 h 107"/>
                <a:gd name="T48" fmla="*/ 114 w 123"/>
                <a:gd name="T49" fmla="*/ 12 h 107"/>
                <a:gd name="T50" fmla="*/ 123 w 123"/>
                <a:gd name="T51" fmla="*/ 23 h 107"/>
                <a:gd name="T52" fmla="*/ 114 w 123"/>
                <a:gd name="T53" fmla="*/ 34 h 107"/>
                <a:gd name="T54" fmla="*/ 96 w 123"/>
                <a:gd name="T55" fmla="*/ 38 h 107"/>
                <a:gd name="T56" fmla="*/ 64 w 123"/>
                <a:gd name="T57" fmla="*/ 46 h 107"/>
                <a:gd name="T58" fmla="*/ 61 w 123"/>
                <a:gd name="T59" fmla="*/ 46 h 107"/>
                <a:gd name="T60" fmla="*/ 59 w 123"/>
                <a:gd name="T61" fmla="*/ 46 h 107"/>
                <a:gd name="T62" fmla="*/ 27 w 123"/>
                <a:gd name="T63" fmla="*/ 38 h 107"/>
                <a:gd name="T64" fmla="*/ 27 w 123"/>
                <a:gd name="T65" fmla="*/ 69 h 107"/>
                <a:gd name="T66" fmla="*/ 61 w 123"/>
                <a:gd name="T67" fmla="*/ 80 h 107"/>
                <a:gd name="T68" fmla="*/ 96 w 123"/>
                <a:gd name="T69" fmla="*/ 69 h 107"/>
                <a:gd name="T70" fmla="*/ 96 w 123"/>
                <a:gd name="T71" fmla="*/ 38 h 107"/>
                <a:gd name="T72" fmla="*/ 112 w 123"/>
                <a:gd name="T73" fmla="*/ 27 h 107"/>
                <a:gd name="T74" fmla="*/ 115 w 123"/>
                <a:gd name="T75" fmla="*/ 23 h 107"/>
                <a:gd name="T76" fmla="*/ 112 w 123"/>
                <a:gd name="T77" fmla="*/ 19 h 107"/>
                <a:gd name="T78" fmla="*/ 62 w 123"/>
                <a:gd name="T79" fmla="*/ 8 h 107"/>
                <a:gd name="T80" fmla="*/ 61 w 123"/>
                <a:gd name="T81" fmla="*/ 7 h 107"/>
                <a:gd name="T82" fmla="*/ 61 w 123"/>
                <a:gd name="T83" fmla="*/ 8 h 107"/>
                <a:gd name="T84" fmla="*/ 11 w 123"/>
                <a:gd name="T85" fmla="*/ 19 h 107"/>
                <a:gd name="T86" fmla="*/ 8 w 123"/>
                <a:gd name="T87" fmla="*/ 23 h 107"/>
                <a:gd name="T88" fmla="*/ 11 w 123"/>
                <a:gd name="T89" fmla="*/ 27 h 107"/>
                <a:gd name="T90" fmla="*/ 61 w 123"/>
                <a:gd name="T91" fmla="*/ 38 h 107"/>
                <a:gd name="T92" fmla="*/ 61 w 123"/>
                <a:gd name="T93" fmla="*/ 38 h 107"/>
                <a:gd name="T94" fmla="*/ 62 w 123"/>
                <a:gd name="T95" fmla="*/ 38 h 107"/>
                <a:gd name="T96" fmla="*/ 112 w 123"/>
                <a:gd name="T97" fmla="*/ 27 h 107"/>
                <a:gd name="T98" fmla="*/ 112 w 123"/>
                <a:gd name="T99" fmla="*/ 27 h 107"/>
                <a:gd name="T100" fmla="*/ 112 w 123"/>
                <a:gd name="T101" fmla="*/ 27 h 10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23" h="107">
                  <a:moveTo>
                    <a:pt x="123" y="100"/>
                  </a:moveTo>
                  <a:cubicBezTo>
                    <a:pt x="123" y="104"/>
                    <a:pt x="119" y="107"/>
                    <a:pt x="115" y="107"/>
                  </a:cubicBezTo>
                  <a:cubicBezTo>
                    <a:pt x="111" y="107"/>
                    <a:pt x="107" y="104"/>
                    <a:pt x="107" y="100"/>
                  </a:cubicBezTo>
                  <a:cubicBezTo>
                    <a:pt x="107" y="95"/>
                    <a:pt x="111" y="84"/>
                    <a:pt x="115" y="84"/>
                  </a:cubicBezTo>
                  <a:cubicBezTo>
                    <a:pt x="119" y="84"/>
                    <a:pt x="123" y="95"/>
                    <a:pt x="123" y="100"/>
                  </a:cubicBezTo>
                  <a:close/>
                  <a:moveTo>
                    <a:pt x="111" y="42"/>
                  </a:moveTo>
                  <a:cubicBezTo>
                    <a:pt x="111" y="77"/>
                    <a:pt x="111" y="77"/>
                    <a:pt x="111" y="77"/>
                  </a:cubicBezTo>
                  <a:cubicBezTo>
                    <a:pt x="111" y="79"/>
                    <a:pt x="113" y="80"/>
                    <a:pt x="115" y="80"/>
                  </a:cubicBezTo>
                  <a:cubicBezTo>
                    <a:pt x="117" y="80"/>
                    <a:pt x="119" y="79"/>
                    <a:pt x="119" y="77"/>
                  </a:cubicBezTo>
                  <a:cubicBezTo>
                    <a:pt x="119" y="42"/>
                    <a:pt x="119" y="42"/>
                    <a:pt x="119" y="42"/>
                  </a:cubicBezTo>
                  <a:cubicBezTo>
                    <a:pt x="119" y="40"/>
                    <a:pt x="117" y="38"/>
                    <a:pt x="115" y="38"/>
                  </a:cubicBezTo>
                  <a:cubicBezTo>
                    <a:pt x="113" y="38"/>
                    <a:pt x="111" y="40"/>
                    <a:pt x="111" y="42"/>
                  </a:cubicBezTo>
                  <a:close/>
                  <a:moveTo>
                    <a:pt x="114" y="34"/>
                  </a:moveTo>
                  <a:cubicBezTo>
                    <a:pt x="104" y="36"/>
                    <a:pt x="104" y="36"/>
                    <a:pt x="104" y="36"/>
                  </a:cubicBezTo>
                  <a:cubicBezTo>
                    <a:pt x="104" y="69"/>
                    <a:pt x="104" y="69"/>
                    <a:pt x="104" y="69"/>
                  </a:cubicBezTo>
                  <a:cubicBezTo>
                    <a:pt x="104" y="79"/>
                    <a:pt x="92" y="88"/>
                    <a:pt x="61" y="88"/>
                  </a:cubicBezTo>
                  <a:cubicBezTo>
                    <a:pt x="31" y="88"/>
                    <a:pt x="19" y="79"/>
                    <a:pt x="19" y="69"/>
                  </a:cubicBezTo>
                  <a:cubicBezTo>
                    <a:pt x="19" y="36"/>
                    <a:pt x="19" y="36"/>
                    <a:pt x="19" y="36"/>
                  </a:cubicBezTo>
                  <a:cubicBezTo>
                    <a:pt x="9" y="34"/>
                    <a:pt x="9" y="34"/>
                    <a:pt x="9" y="34"/>
                  </a:cubicBezTo>
                  <a:cubicBezTo>
                    <a:pt x="4" y="33"/>
                    <a:pt x="0" y="28"/>
                    <a:pt x="0" y="23"/>
                  </a:cubicBezTo>
                  <a:cubicBezTo>
                    <a:pt x="0" y="17"/>
                    <a:pt x="4" y="13"/>
                    <a:pt x="9" y="12"/>
                  </a:cubicBezTo>
                  <a:cubicBezTo>
                    <a:pt x="59" y="0"/>
                    <a:pt x="59" y="0"/>
                    <a:pt x="59" y="0"/>
                  </a:cubicBezTo>
                  <a:cubicBezTo>
                    <a:pt x="60" y="0"/>
                    <a:pt x="61" y="0"/>
                    <a:pt x="61" y="0"/>
                  </a:cubicBezTo>
                  <a:cubicBezTo>
                    <a:pt x="62" y="0"/>
                    <a:pt x="63" y="0"/>
                    <a:pt x="64" y="0"/>
                  </a:cubicBezTo>
                  <a:cubicBezTo>
                    <a:pt x="114" y="12"/>
                    <a:pt x="114" y="12"/>
                    <a:pt x="114" y="12"/>
                  </a:cubicBezTo>
                  <a:cubicBezTo>
                    <a:pt x="119" y="13"/>
                    <a:pt x="123" y="17"/>
                    <a:pt x="123" y="23"/>
                  </a:cubicBezTo>
                  <a:cubicBezTo>
                    <a:pt x="123" y="28"/>
                    <a:pt x="119" y="33"/>
                    <a:pt x="114" y="34"/>
                  </a:cubicBezTo>
                  <a:close/>
                  <a:moveTo>
                    <a:pt x="96" y="38"/>
                  </a:moveTo>
                  <a:cubicBezTo>
                    <a:pt x="64" y="46"/>
                    <a:pt x="64" y="46"/>
                    <a:pt x="64" y="46"/>
                  </a:cubicBezTo>
                  <a:cubicBezTo>
                    <a:pt x="63" y="46"/>
                    <a:pt x="62" y="46"/>
                    <a:pt x="61" y="46"/>
                  </a:cubicBezTo>
                  <a:cubicBezTo>
                    <a:pt x="61" y="46"/>
                    <a:pt x="60" y="46"/>
                    <a:pt x="59" y="46"/>
                  </a:cubicBezTo>
                  <a:cubicBezTo>
                    <a:pt x="27" y="38"/>
                    <a:pt x="27" y="38"/>
                    <a:pt x="27" y="38"/>
                  </a:cubicBezTo>
                  <a:cubicBezTo>
                    <a:pt x="27" y="69"/>
                    <a:pt x="27" y="69"/>
                    <a:pt x="27" y="69"/>
                  </a:cubicBezTo>
                  <a:cubicBezTo>
                    <a:pt x="27" y="73"/>
                    <a:pt x="38" y="80"/>
                    <a:pt x="61" y="80"/>
                  </a:cubicBezTo>
                  <a:cubicBezTo>
                    <a:pt x="84" y="80"/>
                    <a:pt x="96" y="73"/>
                    <a:pt x="96" y="69"/>
                  </a:cubicBezTo>
                  <a:lnTo>
                    <a:pt x="96" y="38"/>
                  </a:lnTo>
                  <a:close/>
                  <a:moveTo>
                    <a:pt x="112" y="27"/>
                  </a:moveTo>
                  <a:cubicBezTo>
                    <a:pt x="114" y="26"/>
                    <a:pt x="115" y="25"/>
                    <a:pt x="115" y="23"/>
                  </a:cubicBezTo>
                  <a:cubicBezTo>
                    <a:pt x="115" y="21"/>
                    <a:pt x="114" y="19"/>
                    <a:pt x="112" y="19"/>
                  </a:cubicBezTo>
                  <a:cubicBezTo>
                    <a:pt x="62" y="8"/>
                    <a:pt x="62" y="8"/>
                    <a:pt x="62" y="8"/>
                  </a:cubicBezTo>
                  <a:cubicBezTo>
                    <a:pt x="61" y="7"/>
                    <a:pt x="61" y="7"/>
                    <a:pt x="61" y="7"/>
                  </a:cubicBezTo>
                  <a:cubicBezTo>
                    <a:pt x="61" y="8"/>
                    <a:pt x="61" y="8"/>
                    <a:pt x="61" y="8"/>
                  </a:cubicBezTo>
                  <a:cubicBezTo>
                    <a:pt x="11" y="19"/>
                    <a:pt x="11" y="19"/>
                    <a:pt x="11" y="19"/>
                  </a:cubicBezTo>
                  <a:cubicBezTo>
                    <a:pt x="9" y="19"/>
                    <a:pt x="8" y="21"/>
                    <a:pt x="8" y="23"/>
                  </a:cubicBezTo>
                  <a:cubicBezTo>
                    <a:pt x="8" y="25"/>
                    <a:pt x="9" y="26"/>
                    <a:pt x="11" y="27"/>
                  </a:cubicBezTo>
                  <a:cubicBezTo>
                    <a:pt x="61" y="38"/>
                    <a:pt x="61" y="38"/>
                    <a:pt x="61" y="38"/>
                  </a:cubicBezTo>
                  <a:cubicBezTo>
                    <a:pt x="61" y="38"/>
                    <a:pt x="61" y="38"/>
                    <a:pt x="61" y="38"/>
                  </a:cubicBezTo>
                  <a:cubicBezTo>
                    <a:pt x="62" y="38"/>
                    <a:pt x="62" y="38"/>
                    <a:pt x="62" y="38"/>
                  </a:cubicBezTo>
                  <a:lnTo>
                    <a:pt x="112" y="27"/>
                  </a:lnTo>
                  <a:close/>
                  <a:moveTo>
                    <a:pt x="112" y="27"/>
                  </a:moveTo>
                  <a:cubicBezTo>
                    <a:pt x="112" y="27"/>
                    <a:pt x="112" y="27"/>
                    <a:pt x="112" y="27"/>
                  </a:cubicBezTo>
                </a:path>
              </a:pathLst>
            </a:custGeom>
            <a:solidFill>
              <a:schemeClr val="tx1"/>
            </a:solidFill>
            <a:ln>
              <a:noFill/>
            </a:ln>
          </p:spPr>
          <p:txBody>
            <a:bodyPr/>
            <a:lstStyle/>
            <a:p>
              <a:endParaRPr lang="en-US" sz="2000">
                <a:solidFill>
                  <a:srgbClr val="525252"/>
                </a:solidFill>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96801ED5-0606-4D10-9082-5E39C2205731}"/>
                </a:ext>
              </a:extLst>
            </p:cNvPr>
            <p:cNvGrpSpPr/>
            <p:nvPr/>
          </p:nvGrpSpPr>
          <p:grpSpPr>
            <a:xfrm>
              <a:off x="6046788" y="2834017"/>
              <a:ext cx="362823" cy="222931"/>
              <a:chOff x="6373813" y="2717801"/>
              <a:chExt cx="360363" cy="338138"/>
            </a:xfrm>
            <a:solidFill>
              <a:schemeClr val="tx1"/>
            </a:solidFill>
          </p:grpSpPr>
          <p:sp>
            <p:nvSpPr>
              <p:cNvPr id="14" name="Freeform 132">
                <a:extLst>
                  <a:ext uri="{FF2B5EF4-FFF2-40B4-BE49-F238E27FC236}">
                    <a16:creationId xmlns:a16="http://schemas.microsoft.com/office/drawing/2014/main" id="{C00A55FF-7278-43BE-A22D-E6C408A19FC4}"/>
                  </a:ext>
                </a:extLst>
              </p:cNvPr>
              <p:cNvSpPr>
                <a:spLocks noEditPoints="1"/>
              </p:cNvSpPr>
              <p:nvPr/>
            </p:nvSpPr>
            <p:spPr bwMode="auto">
              <a:xfrm>
                <a:off x="6373813" y="2717801"/>
                <a:ext cx="360363" cy="338138"/>
              </a:xfrm>
              <a:custGeom>
                <a:avLst/>
                <a:gdLst/>
                <a:ahLst/>
                <a:cxnLst>
                  <a:cxn ang="0">
                    <a:pos x="121" y="25"/>
                  </a:cxn>
                  <a:cxn ang="0">
                    <a:pos x="98" y="2"/>
                  </a:cxn>
                  <a:cxn ang="0">
                    <a:pos x="92" y="0"/>
                  </a:cxn>
                  <a:cxn ang="0">
                    <a:pos x="12" y="0"/>
                  </a:cxn>
                  <a:cxn ang="0">
                    <a:pos x="0" y="11"/>
                  </a:cxn>
                  <a:cxn ang="0">
                    <a:pos x="0" y="104"/>
                  </a:cxn>
                  <a:cxn ang="0">
                    <a:pos x="12" y="115"/>
                  </a:cxn>
                  <a:cxn ang="0">
                    <a:pos x="111" y="115"/>
                  </a:cxn>
                  <a:cxn ang="0">
                    <a:pos x="123" y="104"/>
                  </a:cxn>
                  <a:cxn ang="0">
                    <a:pos x="123" y="31"/>
                  </a:cxn>
                  <a:cxn ang="0">
                    <a:pos x="121" y="25"/>
                  </a:cxn>
                  <a:cxn ang="0">
                    <a:pos x="115" y="104"/>
                  </a:cxn>
                  <a:cxn ang="0">
                    <a:pos x="111" y="107"/>
                  </a:cxn>
                  <a:cxn ang="0">
                    <a:pos x="12" y="107"/>
                  </a:cxn>
                  <a:cxn ang="0">
                    <a:pos x="8" y="104"/>
                  </a:cxn>
                  <a:cxn ang="0">
                    <a:pos x="8" y="11"/>
                  </a:cxn>
                  <a:cxn ang="0">
                    <a:pos x="12" y="8"/>
                  </a:cxn>
                  <a:cxn ang="0">
                    <a:pos x="88" y="8"/>
                  </a:cxn>
                  <a:cxn ang="0">
                    <a:pos x="88" y="23"/>
                  </a:cxn>
                  <a:cxn ang="0">
                    <a:pos x="100" y="35"/>
                  </a:cxn>
                  <a:cxn ang="0">
                    <a:pos x="115" y="35"/>
                  </a:cxn>
                  <a:cxn ang="0">
                    <a:pos x="115" y="104"/>
                  </a:cxn>
                  <a:cxn ang="0">
                    <a:pos x="104" y="31"/>
                  </a:cxn>
                  <a:cxn ang="0">
                    <a:pos x="100" y="31"/>
                  </a:cxn>
                  <a:cxn ang="0">
                    <a:pos x="92" y="23"/>
                  </a:cxn>
                  <a:cxn ang="0">
                    <a:pos x="92" y="8"/>
                  </a:cxn>
                  <a:cxn ang="0">
                    <a:pos x="115" y="31"/>
                  </a:cxn>
                  <a:cxn ang="0">
                    <a:pos x="104" y="31"/>
                  </a:cxn>
                  <a:cxn ang="0">
                    <a:pos x="104" y="31"/>
                  </a:cxn>
                  <a:cxn ang="0">
                    <a:pos x="104" y="31"/>
                  </a:cxn>
                </a:cxnLst>
                <a:rect l="0" t="0" r="r" b="b"/>
                <a:pathLst>
                  <a:path w="123" h="115">
                    <a:moveTo>
                      <a:pt x="121" y="25"/>
                    </a:moveTo>
                    <a:cubicBezTo>
                      <a:pt x="98" y="2"/>
                      <a:pt x="98" y="2"/>
                      <a:pt x="98" y="2"/>
                    </a:cubicBezTo>
                    <a:cubicBezTo>
                      <a:pt x="96" y="1"/>
                      <a:pt x="94" y="0"/>
                      <a:pt x="92" y="0"/>
                    </a:cubicBezTo>
                    <a:cubicBezTo>
                      <a:pt x="12" y="0"/>
                      <a:pt x="12" y="0"/>
                      <a:pt x="12" y="0"/>
                    </a:cubicBezTo>
                    <a:cubicBezTo>
                      <a:pt x="5" y="0"/>
                      <a:pt x="0" y="5"/>
                      <a:pt x="0" y="11"/>
                    </a:cubicBezTo>
                    <a:cubicBezTo>
                      <a:pt x="0" y="104"/>
                      <a:pt x="0" y="104"/>
                      <a:pt x="0" y="104"/>
                    </a:cubicBezTo>
                    <a:cubicBezTo>
                      <a:pt x="0" y="110"/>
                      <a:pt x="5" y="115"/>
                      <a:pt x="12" y="115"/>
                    </a:cubicBezTo>
                    <a:cubicBezTo>
                      <a:pt x="111" y="115"/>
                      <a:pt x="111" y="115"/>
                      <a:pt x="111" y="115"/>
                    </a:cubicBezTo>
                    <a:cubicBezTo>
                      <a:pt x="118" y="115"/>
                      <a:pt x="123" y="110"/>
                      <a:pt x="123" y="104"/>
                    </a:cubicBezTo>
                    <a:cubicBezTo>
                      <a:pt x="123" y="31"/>
                      <a:pt x="123" y="31"/>
                      <a:pt x="123" y="31"/>
                    </a:cubicBezTo>
                    <a:cubicBezTo>
                      <a:pt x="123" y="29"/>
                      <a:pt x="122" y="27"/>
                      <a:pt x="121" y="25"/>
                    </a:cubicBezTo>
                    <a:close/>
                    <a:moveTo>
                      <a:pt x="115" y="104"/>
                    </a:moveTo>
                    <a:cubicBezTo>
                      <a:pt x="115" y="106"/>
                      <a:pt x="113" y="107"/>
                      <a:pt x="111" y="107"/>
                    </a:cubicBezTo>
                    <a:cubicBezTo>
                      <a:pt x="12" y="107"/>
                      <a:pt x="12" y="107"/>
                      <a:pt x="12" y="107"/>
                    </a:cubicBezTo>
                    <a:cubicBezTo>
                      <a:pt x="9" y="107"/>
                      <a:pt x="8" y="106"/>
                      <a:pt x="8" y="104"/>
                    </a:cubicBezTo>
                    <a:cubicBezTo>
                      <a:pt x="8" y="11"/>
                      <a:pt x="8" y="11"/>
                      <a:pt x="8" y="11"/>
                    </a:cubicBezTo>
                    <a:cubicBezTo>
                      <a:pt x="8" y="9"/>
                      <a:pt x="9" y="8"/>
                      <a:pt x="12" y="8"/>
                    </a:cubicBezTo>
                    <a:cubicBezTo>
                      <a:pt x="88" y="8"/>
                      <a:pt x="88" y="8"/>
                      <a:pt x="88" y="8"/>
                    </a:cubicBezTo>
                    <a:cubicBezTo>
                      <a:pt x="88" y="23"/>
                      <a:pt x="88" y="23"/>
                      <a:pt x="88" y="23"/>
                    </a:cubicBezTo>
                    <a:cubicBezTo>
                      <a:pt x="88" y="29"/>
                      <a:pt x="93" y="35"/>
                      <a:pt x="100" y="35"/>
                    </a:cubicBezTo>
                    <a:cubicBezTo>
                      <a:pt x="115" y="35"/>
                      <a:pt x="115" y="35"/>
                      <a:pt x="115" y="35"/>
                    </a:cubicBezTo>
                    <a:lnTo>
                      <a:pt x="115" y="104"/>
                    </a:lnTo>
                    <a:close/>
                    <a:moveTo>
                      <a:pt x="104" y="31"/>
                    </a:moveTo>
                    <a:cubicBezTo>
                      <a:pt x="100" y="31"/>
                      <a:pt x="100" y="31"/>
                      <a:pt x="100" y="31"/>
                    </a:cubicBezTo>
                    <a:cubicBezTo>
                      <a:pt x="96" y="31"/>
                      <a:pt x="92" y="27"/>
                      <a:pt x="92" y="23"/>
                    </a:cubicBezTo>
                    <a:cubicBezTo>
                      <a:pt x="92" y="8"/>
                      <a:pt x="92" y="8"/>
                      <a:pt x="92" y="8"/>
                    </a:cubicBezTo>
                    <a:cubicBezTo>
                      <a:pt x="115" y="31"/>
                      <a:pt x="115" y="31"/>
                      <a:pt x="115" y="31"/>
                    </a:cubicBezTo>
                    <a:lnTo>
                      <a:pt x="104" y="31"/>
                    </a:lnTo>
                    <a:close/>
                    <a:moveTo>
                      <a:pt x="104" y="31"/>
                    </a:moveTo>
                    <a:cubicBezTo>
                      <a:pt x="104" y="31"/>
                      <a:pt x="104" y="31"/>
                      <a:pt x="104" y="31"/>
                    </a:cubicBezTo>
                  </a:path>
                </a:pathLst>
              </a:custGeom>
              <a:grpFill/>
              <a:ln w="9525">
                <a:noFill/>
                <a:round/>
                <a:headEnd/>
                <a:tailEnd/>
              </a:ln>
            </p:spPr>
            <p:txBody>
              <a:bodyPr/>
              <a:lstStyle/>
              <a:p>
                <a:pPr>
                  <a:defRPr/>
                </a:pPr>
                <a:endParaRPr lang="en-US" sz="2000">
                  <a:solidFill>
                    <a:srgbClr val="525252"/>
                  </a:solidFill>
                  <a:latin typeface="Calibri" panose="020F0502020204030204" pitchFamily="34" charset="0"/>
                  <a:cs typeface="Calibri" panose="020F0502020204030204" pitchFamily="34" charset="0"/>
                </a:endParaRPr>
              </a:p>
            </p:txBody>
          </p:sp>
          <p:sp>
            <p:nvSpPr>
              <p:cNvPr id="15" name="Freeform 133">
                <a:extLst>
                  <a:ext uri="{FF2B5EF4-FFF2-40B4-BE49-F238E27FC236}">
                    <a16:creationId xmlns:a16="http://schemas.microsoft.com/office/drawing/2014/main" id="{816E7963-E078-4546-B9A3-2E84B0ECEB44}"/>
                  </a:ext>
                </a:extLst>
              </p:cNvPr>
              <p:cNvSpPr>
                <a:spLocks noEditPoints="1"/>
              </p:cNvSpPr>
              <p:nvPr/>
            </p:nvSpPr>
            <p:spPr bwMode="auto">
              <a:xfrm>
                <a:off x="6543675" y="2786063"/>
                <a:ext cx="66675" cy="11113"/>
              </a:xfrm>
              <a:custGeom>
                <a:avLst/>
                <a:gdLst/>
                <a:ahLst/>
                <a:cxnLst>
                  <a:cxn ang="0">
                    <a:pos x="1" y="4"/>
                  </a:cxn>
                  <a:cxn ang="0">
                    <a:pos x="21" y="4"/>
                  </a:cxn>
                  <a:cxn ang="0">
                    <a:pos x="23" y="2"/>
                  </a:cxn>
                  <a:cxn ang="0">
                    <a:pos x="21" y="0"/>
                  </a:cxn>
                  <a:cxn ang="0">
                    <a:pos x="1" y="0"/>
                  </a:cxn>
                  <a:cxn ang="0">
                    <a:pos x="0" y="2"/>
                  </a:cxn>
                  <a:cxn ang="0">
                    <a:pos x="1" y="4"/>
                  </a:cxn>
                  <a:cxn ang="0">
                    <a:pos x="1" y="4"/>
                  </a:cxn>
                  <a:cxn ang="0">
                    <a:pos x="1" y="4"/>
                  </a:cxn>
                </a:cxnLst>
                <a:rect l="0" t="0" r="r" b="b"/>
                <a:pathLst>
                  <a:path w="23" h="4">
                    <a:moveTo>
                      <a:pt x="1" y="4"/>
                    </a:moveTo>
                    <a:cubicBezTo>
                      <a:pt x="21" y="4"/>
                      <a:pt x="21" y="4"/>
                      <a:pt x="21" y="4"/>
                    </a:cubicBezTo>
                    <a:cubicBezTo>
                      <a:pt x="22" y="4"/>
                      <a:pt x="23" y="3"/>
                      <a:pt x="23" y="2"/>
                    </a:cubicBezTo>
                    <a:cubicBezTo>
                      <a:pt x="23" y="1"/>
                      <a:pt x="22" y="0"/>
                      <a:pt x="21" y="0"/>
                    </a:cubicBezTo>
                    <a:cubicBezTo>
                      <a:pt x="1" y="0"/>
                      <a:pt x="1" y="0"/>
                      <a:pt x="1" y="0"/>
                    </a:cubicBezTo>
                    <a:cubicBezTo>
                      <a:pt x="0" y="0"/>
                      <a:pt x="0" y="1"/>
                      <a:pt x="0" y="2"/>
                    </a:cubicBezTo>
                    <a:cubicBezTo>
                      <a:pt x="0" y="3"/>
                      <a:pt x="0" y="4"/>
                      <a:pt x="1" y="4"/>
                    </a:cubicBezTo>
                    <a:close/>
                    <a:moveTo>
                      <a:pt x="1" y="4"/>
                    </a:moveTo>
                    <a:cubicBezTo>
                      <a:pt x="1" y="4"/>
                      <a:pt x="1" y="4"/>
                      <a:pt x="1" y="4"/>
                    </a:cubicBezTo>
                  </a:path>
                </a:pathLst>
              </a:custGeom>
              <a:grpFill/>
              <a:ln w="9525">
                <a:noFill/>
                <a:round/>
                <a:headEnd/>
                <a:tailEnd/>
              </a:ln>
            </p:spPr>
            <p:txBody>
              <a:bodyPr/>
              <a:lstStyle/>
              <a:p>
                <a:pPr>
                  <a:defRPr/>
                </a:pPr>
                <a:endParaRPr lang="en-US" sz="2000">
                  <a:solidFill>
                    <a:srgbClr val="525252"/>
                  </a:solidFill>
                  <a:latin typeface="Calibri" panose="020F0502020204030204" pitchFamily="34" charset="0"/>
                  <a:cs typeface="Calibri" panose="020F0502020204030204" pitchFamily="34" charset="0"/>
                </a:endParaRPr>
              </a:p>
            </p:txBody>
          </p:sp>
          <p:sp>
            <p:nvSpPr>
              <p:cNvPr id="16" name="Freeform 134">
                <a:extLst>
                  <a:ext uri="{FF2B5EF4-FFF2-40B4-BE49-F238E27FC236}">
                    <a16:creationId xmlns:a16="http://schemas.microsoft.com/office/drawing/2014/main" id="{48FBBA09-3358-4647-A07E-30014622D1FA}"/>
                  </a:ext>
                </a:extLst>
              </p:cNvPr>
              <p:cNvSpPr>
                <a:spLocks noEditPoints="1"/>
              </p:cNvSpPr>
              <p:nvPr/>
            </p:nvSpPr>
            <p:spPr bwMode="auto">
              <a:xfrm>
                <a:off x="6543675" y="2820988"/>
                <a:ext cx="66675" cy="9525"/>
              </a:xfrm>
              <a:custGeom>
                <a:avLst/>
                <a:gdLst/>
                <a:ahLst/>
                <a:cxnLst>
                  <a:cxn ang="0">
                    <a:pos x="1" y="3"/>
                  </a:cxn>
                  <a:cxn ang="0">
                    <a:pos x="21" y="3"/>
                  </a:cxn>
                  <a:cxn ang="0">
                    <a:pos x="23" y="1"/>
                  </a:cxn>
                  <a:cxn ang="0">
                    <a:pos x="21" y="0"/>
                  </a:cxn>
                  <a:cxn ang="0">
                    <a:pos x="1" y="0"/>
                  </a:cxn>
                  <a:cxn ang="0">
                    <a:pos x="0" y="1"/>
                  </a:cxn>
                  <a:cxn ang="0">
                    <a:pos x="1" y="3"/>
                  </a:cxn>
                  <a:cxn ang="0">
                    <a:pos x="1" y="3"/>
                  </a:cxn>
                  <a:cxn ang="0">
                    <a:pos x="1" y="3"/>
                  </a:cxn>
                </a:cxnLst>
                <a:rect l="0" t="0" r="r" b="b"/>
                <a:pathLst>
                  <a:path w="23" h="3">
                    <a:moveTo>
                      <a:pt x="1" y="3"/>
                    </a:moveTo>
                    <a:cubicBezTo>
                      <a:pt x="21" y="3"/>
                      <a:pt x="21" y="3"/>
                      <a:pt x="21" y="3"/>
                    </a:cubicBezTo>
                    <a:cubicBezTo>
                      <a:pt x="22" y="3"/>
                      <a:pt x="23" y="2"/>
                      <a:pt x="23" y="1"/>
                    </a:cubicBezTo>
                    <a:cubicBezTo>
                      <a:pt x="23" y="0"/>
                      <a:pt x="22" y="0"/>
                      <a:pt x="21" y="0"/>
                    </a:cubicBezTo>
                    <a:cubicBezTo>
                      <a:pt x="1" y="0"/>
                      <a:pt x="1" y="0"/>
                      <a:pt x="1" y="0"/>
                    </a:cubicBezTo>
                    <a:cubicBezTo>
                      <a:pt x="0" y="0"/>
                      <a:pt x="0" y="0"/>
                      <a:pt x="0" y="1"/>
                    </a:cubicBezTo>
                    <a:cubicBezTo>
                      <a:pt x="0" y="2"/>
                      <a:pt x="0" y="3"/>
                      <a:pt x="1" y="3"/>
                    </a:cubicBezTo>
                    <a:close/>
                    <a:moveTo>
                      <a:pt x="1" y="3"/>
                    </a:moveTo>
                    <a:cubicBezTo>
                      <a:pt x="1" y="3"/>
                      <a:pt x="1" y="3"/>
                      <a:pt x="1" y="3"/>
                    </a:cubicBezTo>
                  </a:path>
                </a:pathLst>
              </a:custGeom>
              <a:grpFill/>
              <a:ln w="9525">
                <a:noFill/>
                <a:round/>
                <a:headEnd/>
                <a:tailEnd/>
              </a:ln>
            </p:spPr>
            <p:txBody>
              <a:bodyPr/>
              <a:lstStyle/>
              <a:p>
                <a:pPr>
                  <a:defRPr/>
                </a:pPr>
                <a:endParaRPr lang="en-US" sz="2000">
                  <a:solidFill>
                    <a:srgbClr val="525252"/>
                  </a:solidFill>
                  <a:latin typeface="Calibri" panose="020F0502020204030204" pitchFamily="34" charset="0"/>
                  <a:cs typeface="Calibri" panose="020F0502020204030204" pitchFamily="34" charset="0"/>
                </a:endParaRPr>
              </a:p>
            </p:txBody>
          </p:sp>
          <p:sp>
            <p:nvSpPr>
              <p:cNvPr id="17" name="Freeform 135">
                <a:extLst>
                  <a:ext uri="{FF2B5EF4-FFF2-40B4-BE49-F238E27FC236}">
                    <a16:creationId xmlns:a16="http://schemas.microsoft.com/office/drawing/2014/main" id="{90DD0EF0-357B-418D-80E7-0A532BBDC097}"/>
                  </a:ext>
                </a:extLst>
              </p:cNvPr>
              <p:cNvSpPr>
                <a:spLocks noEditPoints="1"/>
              </p:cNvSpPr>
              <p:nvPr/>
            </p:nvSpPr>
            <p:spPr bwMode="auto">
              <a:xfrm>
                <a:off x="6543675" y="2852738"/>
                <a:ext cx="142875" cy="12700"/>
              </a:xfrm>
              <a:custGeom>
                <a:avLst/>
                <a:gdLst/>
                <a:ahLst/>
                <a:cxnLst>
                  <a:cxn ang="0">
                    <a:pos x="0" y="2"/>
                  </a:cxn>
                  <a:cxn ang="0">
                    <a:pos x="1" y="4"/>
                  </a:cxn>
                  <a:cxn ang="0">
                    <a:pos x="48" y="4"/>
                  </a:cxn>
                  <a:cxn ang="0">
                    <a:pos x="49" y="2"/>
                  </a:cxn>
                  <a:cxn ang="0">
                    <a:pos x="48" y="0"/>
                  </a:cxn>
                  <a:cxn ang="0">
                    <a:pos x="1" y="0"/>
                  </a:cxn>
                  <a:cxn ang="0">
                    <a:pos x="0" y="2"/>
                  </a:cxn>
                  <a:cxn ang="0">
                    <a:pos x="0" y="2"/>
                  </a:cxn>
                  <a:cxn ang="0">
                    <a:pos x="0" y="2"/>
                  </a:cxn>
                </a:cxnLst>
                <a:rect l="0" t="0" r="r" b="b"/>
                <a:pathLst>
                  <a:path w="49" h="4">
                    <a:moveTo>
                      <a:pt x="0" y="2"/>
                    </a:moveTo>
                    <a:cubicBezTo>
                      <a:pt x="0" y="3"/>
                      <a:pt x="0" y="4"/>
                      <a:pt x="1" y="4"/>
                    </a:cubicBezTo>
                    <a:cubicBezTo>
                      <a:pt x="48" y="4"/>
                      <a:pt x="48" y="4"/>
                      <a:pt x="48" y="4"/>
                    </a:cubicBezTo>
                    <a:cubicBezTo>
                      <a:pt x="49" y="4"/>
                      <a:pt x="49" y="3"/>
                      <a:pt x="49" y="2"/>
                    </a:cubicBezTo>
                    <a:cubicBezTo>
                      <a:pt x="49" y="1"/>
                      <a:pt x="49" y="0"/>
                      <a:pt x="48" y="0"/>
                    </a:cubicBezTo>
                    <a:cubicBezTo>
                      <a:pt x="1" y="0"/>
                      <a:pt x="1" y="0"/>
                      <a:pt x="1" y="0"/>
                    </a:cubicBezTo>
                    <a:cubicBezTo>
                      <a:pt x="0" y="0"/>
                      <a:pt x="0" y="1"/>
                      <a:pt x="0" y="2"/>
                    </a:cubicBezTo>
                    <a:close/>
                    <a:moveTo>
                      <a:pt x="0" y="2"/>
                    </a:moveTo>
                    <a:cubicBezTo>
                      <a:pt x="0" y="2"/>
                      <a:pt x="0" y="2"/>
                      <a:pt x="0" y="2"/>
                    </a:cubicBezTo>
                  </a:path>
                </a:pathLst>
              </a:custGeom>
              <a:grpFill/>
              <a:ln w="9525">
                <a:noFill/>
                <a:round/>
                <a:headEnd/>
                <a:tailEnd/>
              </a:ln>
            </p:spPr>
            <p:txBody>
              <a:bodyPr/>
              <a:lstStyle/>
              <a:p>
                <a:pPr>
                  <a:defRPr/>
                </a:pPr>
                <a:endParaRPr lang="en-US" sz="2000">
                  <a:solidFill>
                    <a:srgbClr val="525252"/>
                  </a:solidFill>
                  <a:latin typeface="Calibri" panose="020F0502020204030204" pitchFamily="34" charset="0"/>
                  <a:cs typeface="Calibri" panose="020F0502020204030204" pitchFamily="34" charset="0"/>
                </a:endParaRPr>
              </a:p>
            </p:txBody>
          </p:sp>
          <p:sp>
            <p:nvSpPr>
              <p:cNvPr id="18" name="Freeform 136">
                <a:extLst>
                  <a:ext uri="{FF2B5EF4-FFF2-40B4-BE49-F238E27FC236}">
                    <a16:creationId xmlns:a16="http://schemas.microsoft.com/office/drawing/2014/main" id="{60F4F0D4-FE89-4181-8C91-D6E63DBC48D9}"/>
                  </a:ext>
                </a:extLst>
              </p:cNvPr>
              <p:cNvSpPr>
                <a:spLocks noEditPoints="1"/>
              </p:cNvSpPr>
              <p:nvPr/>
            </p:nvSpPr>
            <p:spPr bwMode="auto">
              <a:xfrm>
                <a:off x="6418263" y="2921001"/>
                <a:ext cx="268288" cy="11113"/>
              </a:xfrm>
              <a:custGeom>
                <a:avLst/>
                <a:gdLst/>
                <a:ahLst/>
                <a:cxnLst>
                  <a:cxn ang="0">
                    <a:pos x="91" y="0"/>
                  </a:cxn>
                  <a:cxn ang="0">
                    <a:pos x="2" y="0"/>
                  </a:cxn>
                  <a:cxn ang="0">
                    <a:pos x="0" y="2"/>
                  </a:cxn>
                  <a:cxn ang="0">
                    <a:pos x="2" y="4"/>
                  </a:cxn>
                  <a:cxn ang="0">
                    <a:pos x="91" y="4"/>
                  </a:cxn>
                  <a:cxn ang="0">
                    <a:pos x="92" y="2"/>
                  </a:cxn>
                  <a:cxn ang="0">
                    <a:pos x="91" y="0"/>
                  </a:cxn>
                  <a:cxn ang="0">
                    <a:pos x="91" y="0"/>
                  </a:cxn>
                  <a:cxn ang="0">
                    <a:pos x="91" y="0"/>
                  </a:cxn>
                </a:cxnLst>
                <a:rect l="0" t="0" r="r" b="b"/>
                <a:pathLst>
                  <a:path w="92" h="4">
                    <a:moveTo>
                      <a:pt x="91" y="0"/>
                    </a:moveTo>
                    <a:cubicBezTo>
                      <a:pt x="2" y="0"/>
                      <a:pt x="2" y="0"/>
                      <a:pt x="2" y="0"/>
                    </a:cubicBezTo>
                    <a:cubicBezTo>
                      <a:pt x="1" y="0"/>
                      <a:pt x="0" y="1"/>
                      <a:pt x="0" y="2"/>
                    </a:cubicBezTo>
                    <a:cubicBezTo>
                      <a:pt x="0" y="3"/>
                      <a:pt x="1" y="4"/>
                      <a:pt x="2" y="4"/>
                    </a:cubicBezTo>
                    <a:cubicBezTo>
                      <a:pt x="91" y="4"/>
                      <a:pt x="91" y="4"/>
                      <a:pt x="91" y="4"/>
                    </a:cubicBezTo>
                    <a:cubicBezTo>
                      <a:pt x="92" y="4"/>
                      <a:pt x="92" y="3"/>
                      <a:pt x="92" y="2"/>
                    </a:cubicBezTo>
                    <a:cubicBezTo>
                      <a:pt x="92" y="1"/>
                      <a:pt x="92" y="0"/>
                      <a:pt x="91" y="0"/>
                    </a:cubicBezTo>
                    <a:close/>
                    <a:moveTo>
                      <a:pt x="91" y="0"/>
                    </a:moveTo>
                    <a:cubicBezTo>
                      <a:pt x="91" y="0"/>
                      <a:pt x="91" y="0"/>
                      <a:pt x="91" y="0"/>
                    </a:cubicBezTo>
                  </a:path>
                </a:pathLst>
              </a:custGeom>
              <a:grpFill/>
              <a:ln w="9525">
                <a:noFill/>
                <a:round/>
                <a:headEnd/>
                <a:tailEnd/>
              </a:ln>
            </p:spPr>
            <p:txBody>
              <a:bodyPr/>
              <a:lstStyle/>
              <a:p>
                <a:pPr>
                  <a:defRPr/>
                </a:pPr>
                <a:endParaRPr lang="en-US" sz="2000">
                  <a:solidFill>
                    <a:srgbClr val="525252"/>
                  </a:solidFill>
                  <a:latin typeface="Calibri" panose="020F0502020204030204" pitchFamily="34" charset="0"/>
                  <a:cs typeface="Calibri" panose="020F0502020204030204" pitchFamily="34" charset="0"/>
                </a:endParaRPr>
              </a:p>
            </p:txBody>
          </p:sp>
          <p:sp>
            <p:nvSpPr>
              <p:cNvPr id="19" name="Freeform 137">
                <a:extLst>
                  <a:ext uri="{FF2B5EF4-FFF2-40B4-BE49-F238E27FC236}">
                    <a16:creationId xmlns:a16="http://schemas.microsoft.com/office/drawing/2014/main" id="{18384367-D0A1-44A3-BE84-B316174E24EE}"/>
                  </a:ext>
                </a:extLst>
              </p:cNvPr>
              <p:cNvSpPr>
                <a:spLocks noEditPoints="1"/>
              </p:cNvSpPr>
              <p:nvPr/>
            </p:nvSpPr>
            <p:spPr bwMode="auto">
              <a:xfrm>
                <a:off x="6418263" y="2955926"/>
                <a:ext cx="268288" cy="9525"/>
              </a:xfrm>
              <a:custGeom>
                <a:avLst/>
                <a:gdLst/>
                <a:ahLst/>
                <a:cxnLst>
                  <a:cxn ang="0">
                    <a:pos x="91" y="0"/>
                  </a:cxn>
                  <a:cxn ang="0">
                    <a:pos x="2" y="0"/>
                  </a:cxn>
                  <a:cxn ang="0">
                    <a:pos x="0" y="1"/>
                  </a:cxn>
                  <a:cxn ang="0">
                    <a:pos x="2" y="3"/>
                  </a:cxn>
                  <a:cxn ang="0">
                    <a:pos x="91" y="3"/>
                  </a:cxn>
                  <a:cxn ang="0">
                    <a:pos x="92" y="1"/>
                  </a:cxn>
                  <a:cxn ang="0">
                    <a:pos x="91" y="0"/>
                  </a:cxn>
                  <a:cxn ang="0">
                    <a:pos x="91" y="0"/>
                  </a:cxn>
                  <a:cxn ang="0">
                    <a:pos x="91" y="0"/>
                  </a:cxn>
                </a:cxnLst>
                <a:rect l="0" t="0" r="r" b="b"/>
                <a:pathLst>
                  <a:path w="92" h="3">
                    <a:moveTo>
                      <a:pt x="91" y="0"/>
                    </a:moveTo>
                    <a:cubicBezTo>
                      <a:pt x="2" y="0"/>
                      <a:pt x="2" y="0"/>
                      <a:pt x="2" y="0"/>
                    </a:cubicBezTo>
                    <a:cubicBezTo>
                      <a:pt x="1" y="0"/>
                      <a:pt x="0" y="0"/>
                      <a:pt x="0" y="1"/>
                    </a:cubicBezTo>
                    <a:cubicBezTo>
                      <a:pt x="0" y="3"/>
                      <a:pt x="1" y="3"/>
                      <a:pt x="2" y="3"/>
                    </a:cubicBezTo>
                    <a:cubicBezTo>
                      <a:pt x="91" y="3"/>
                      <a:pt x="91" y="3"/>
                      <a:pt x="91" y="3"/>
                    </a:cubicBezTo>
                    <a:cubicBezTo>
                      <a:pt x="92" y="3"/>
                      <a:pt x="92" y="3"/>
                      <a:pt x="92" y="1"/>
                    </a:cubicBezTo>
                    <a:cubicBezTo>
                      <a:pt x="92" y="0"/>
                      <a:pt x="92" y="0"/>
                      <a:pt x="91" y="0"/>
                    </a:cubicBezTo>
                    <a:close/>
                    <a:moveTo>
                      <a:pt x="91" y="0"/>
                    </a:moveTo>
                    <a:cubicBezTo>
                      <a:pt x="91" y="0"/>
                      <a:pt x="91" y="0"/>
                      <a:pt x="91" y="0"/>
                    </a:cubicBezTo>
                  </a:path>
                </a:pathLst>
              </a:custGeom>
              <a:grpFill/>
              <a:ln w="9525">
                <a:noFill/>
                <a:round/>
                <a:headEnd/>
                <a:tailEnd/>
              </a:ln>
            </p:spPr>
            <p:txBody>
              <a:bodyPr/>
              <a:lstStyle/>
              <a:p>
                <a:pPr>
                  <a:defRPr/>
                </a:pPr>
                <a:endParaRPr lang="en-US" sz="2000">
                  <a:solidFill>
                    <a:srgbClr val="525252"/>
                  </a:solidFill>
                  <a:latin typeface="Calibri" panose="020F0502020204030204" pitchFamily="34" charset="0"/>
                  <a:cs typeface="Calibri" panose="020F0502020204030204" pitchFamily="34" charset="0"/>
                </a:endParaRPr>
              </a:p>
            </p:txBody>
          </p:sp>
          <p:sp>
            <p:nvSpPr>
              <p:cNvPr id="20" name="Freeform 138">
                <a:extLst>
                  <a:ext uri="{FF2B5EF4-FFF2-40B4-BE49-F238E27FC236}">
                    <a16:creationId xmlns:a16="http://schemas.microsoft.com/office/drawing/2014/main" id="{560B9854-4ECF-4669-887C-22CCECB3CBD5}"/>
                  </a:ext>
                </a:extLst>
              </p:cNvPr>
              <p:cNvSpPr>
                <a:spLocks noEditPoints="1"/>
              </p:cNvSpPr>
              <p:nvPr/>
            </p:nvSpPr>
            <p:spPr bwMode="auto">
              <a:xfrm>
                <a:off x="6418263" y="2987676"/>
                <a:ext cx="268288" cy="12700"/>
              </a:xfrm>
              <a:custGeom>
                <a:avLst/>
                <a:gdLst/>
                <a:ahLst/>
                <a:cxnLst>
                  <a:cxn ang="0">
                    <a:pos x="91" y="0"/>
                  </a:cxn>
                  <a:cxn ang="0">
                    <a:pos x="2" y="0"/>
                  </a:cxn>
                  <a:cxn ang="0">
                    <a:pos x="0" y="2"/>
                  </a:cxn>
                  <a:cxn ang="0">
                    <a:pos x="2" y="4"/>
                  </a:cxn>
                  <a:cxn ang="0">
                    <a:pos x="91" y="4"/>
                  </a:cxn>
                  <a:cxn ang="0">
                    <a:pos x="92" y="2"/>
                  </a:cxn>
                  <a:cxn ang="0">
                    <a:pos x="91" y="0"/>
                  </a:cxn>
                  <a:cxn ang="0">
                    <a:pos x="91" y="0"/>
                  </a:cxn>
                  <a:cxn ang="0">
                    <a:pos x="91" y="0"/>
                  </a:cxn>
                </a:cxnLst>
                <a:rect l="0" t="0" r="r" b="b"/>
                <a:pathLst>
                  <a:path w="92" h="4">
                    <a:moveTo>
                      <a:pt x="91" y="0"/>
                    </a:moveTo>
                    <a:cubicBezTo>
                      <a:pt x="2" y="0"/>
                      <a:pt x="2" y="0"/>
                      <a:pt x="2" y="0"/>
                    </a:cubicBezTo>
                    <a:cubicBezTo>
                      <a:pt x="1" y="0"/>
                      <a:pt x="0" y="1"/>
                      <a:pt x="0" y="2"/>
                    </a:cubicBezTo>
                    <a:cubicBezTo>
                      <a:pt x="0" y="3"/>
                      <a:pt x="1" y="4"/>
                      <a:pt x="2" y="4"/>
                    </a:cubicBezTo>
                    <a:cubicBezTo>
                      <a:pt x="91" y="4"/>
                      <a:pt x="91" y="4"/>
                      <a:pt x="91" y="4"/>
                    </a:cubicBezTo>
                    <a:cubicBezTo>
                      <a:pt x="92" y="4"/>
                      <a:pt x="92" y="3"/>
                      <a:pt x="92" y="2"/>
                    </a:cubicBezTo>
                    <a:cubicBezTo>
                      <a:pt x="92" y="1"/>
                      <a:pt x="92" y="0"/>
                      <a:pt x="91" y="0"/>
                    </a:cubicBezTo>
                    <a:close/>
                    <a:moveTo>
                      <a:pt x="91" y="0"/>
                    </a:moveTo>
                    <a:cubicBezTo>
                      <a:pt x="91" y="0"/>
                      <a:pt x="91" y="0"/>
                      <a:pt x="91" y="0"/>
                    </a:cubicBezTo>
                  </a:path>
                </a:pathLst>
              </a:custGeom>
              <a:grpFill/>
              <a:ln w="9525">
                <a:noFill/>
                <a:round/>
                <a:headEnd/>
                <a:tailEnd/>
              </a:ln>
            </p:spPr>
            <p:txBody>
              <a:bodyPr/>
              <a:lstStyle/>
              <a:p>
                <a:pPr>
                  <a:defRPr/>
                </a:pPr>
                <a:endParaRPr lang="en-US" sz="2000">
                  <a:solidFill>
                    <a:srgbClr val="525252"/>
                  </a:solidFill>
                  <a:latin typeface="Calibri" panose="020F0502020204030204" pitchFamily="34" charset="0"/>
                  <a:cs typeface="Calibri" panose="020F0502020204030204" pitchFamily="34" charset="0"/>
                </a:endParaRPr>
              </a:p>
            </p:txBody>
          </p:sp>
          <p:sp>
            <p:nvSpPr>
              <p:cNvPr id="21" name="Freeform 139">
                <a:extLst>
                  <a:ext uri="{FF2B5EF4-FFF2-40B4-BE49-F238E27FC236}">
                    <a16:creationId xmlns:a16="http://schemas.microsoft.com/office/drawing/2014/main" id="{058662F9-8DDC-4CCE-9543-5C3EE113B8F2}"/>
                  </a:ext>
                </a:extLst>
              </p:cNvPr>
              <p:cNvSpPr>
                <a:spLocks noEditPoints="1"/>
              </p:cNvSpPr>
              <p:nvPr/>
            </p:nvSpPr>
            <p:spPr bwMode="auto">
              <a:xfrm>
                <a:off x="6418263" y="2889251"/>
                <a:ext cx="268288" cy="7938"/>
              </a:xfrm>
              <a:custGeom>
                <a:avLst/>
                <a:gdLst/>
                <a:ahLst/>
                <a:cxnLst>
                  <a:cxn ang="0">
                    <a:pos x="91" y="0"/>
                  </a:cxn>
                  <a:cxn ang="0">
                    <a:pos x="2" y="0"/>
                  </a:cxn>
                  <a:cxn ang="0">
                    <a:pos x="0" y="1"/>
                  </a:cxn>
                  <a:cxn ang="0">
                    <a:pos x="2" y="3"/>
                  </a:cxn>
                  <a:cxn ang="0">
                    <a:pos x="91" y="3"/>
                  </a:cxn>
                  <a:cxn ang="0">
                    <a:pos x="92" y="1"/>
                  </a:cxn>
                  <a:cxn ang="0">
                    <a:pos x="91" y="0"/>
                  </a:cxn>
                  <a:cxn ang="0">
                    <a:pos x="91" y="0"/>
                  </a:cxn>
                  <a:cxn ang="0">
                    <a:pos x="91" y="0"/>
                  </a:cxn>
                </a:cxnLst>
                <a:rect l="0" t="0" r="r" b="b"/>
                <a:pathLst>
                  <a:path w="92" h="3">
                    <a:moveTo>
                      <a:pt x="91" y="0"/>
                    </a:moveTo>
                    <a:cubicBezTo>
                      <a:pt x="2" y="0"/>
                      <a:pt x="2" y="0"/>
                      <a:pt x="2" y="0"/>
                    </a:cubicBezTo>
                    <a:cubicBezTo>
                      <a:pt x="1" y="0"/>
                      <a:pt x="0" y="0"/>
                      <a:pt x="0" y="1"/>
                    </a:cubicBezTo>
                    <a:cubicBezTo>
                      <a:pt x="0" y="3"/>
                      <a:pt x="1" y="3"/>
                      <a:pt x="2" y="3"/>
                    </a:cubicBezTo>
                    <a:cubicBezTo>
                      <a:pt x="91" y="3"/>
                      <a:pt x="91" y="3"/>
                      <a:pt x="91" y="3"/>
                    </a:cubicBezTo>
                    <a:cubicBezTo>
                      <a:pt x="92" y="3"/>
                      <a:pt x="92" y="3"/>
                      <a:pt x="92" y="1"/>
                    </a:cubicBezTo>
                    <a:cubicBezTo>
                      <a:pt x="92" y="0"/>
                      <a:pt x="92" y="0"/>
                      <a:pt x="91" y="0"/>
                    </a:cubicBezTo>
                    <a:close/>
                    <a:moveTo>
                      <a:pt x="91" y="0"/>
                    </a:moveTo>
                    <a:cubicBezTo>
                      <a:pt x="91" y="0"/>
                      <a:pt x="91" y="0"/>
                      <a:pt x="91" y="0"/>
                    </a:cubicBezTo>
                  </a:path>
                </a:pathLst>
              </a:custGeom>
              <a:grpFill/>
              <a:ln w="9525">
                <a:noFill/>
                <a:round/>
                <a:headEnd/>
                <a:tailEnd/>
              </a:ln>
            </p:spPr>
            <p:txBody>
              <a:bodyPr/>
              <a:lstStyle/>
              <a:p>
                <a:pPr>
                  <a:defRPr/>
                </a:pPr>
                <a:endParaRPr lang="en-US" sz="2000">
                  <a:solidFill>
                    <a:srgbClr val="525252"/>
                  </a:solidFill>
                  <a:latin typeface="Calibri" panose="020F0502020204030204" pitchFamily="34" charset="0"/>
                  <a:cs typeface="Calibri" panose="020F0502020204030204" pitchFamily="34" charset="0"/>
                </a:endParaRPr>
              </a:p>
            </p:txBody>
          </p:sp>
          <p:sp>
            <p:nvSpPr>
              <p:cNvPr id="22" name="Freeform 140">
                <a:extLst>
                  <a:ext uri="{FF2B5EF4-FFF2-40B4-BE49-F238E27FC236}">
                    <a16:creationId xmlns:a16="http://schemas.microsoft.com/office/drawing/2014/main" id="{8245EACE-6CE3-4946-BC9A-EC721EA417CC}"/>
                  </a:ext>
                </a:extLst>
              </p:cNvPr>
              <p:cNvSpPr>
                <a:spLocks noEditPoints="1"/>
              </p:cNvSpPr>
              <p:nvPr/>
            </p:nvSpPr>
            <p:spPr bwMode="auto">
              <a:xfrm>
                <a:off x="6418263" y="2774951"/>
                <a:ext cx="101600" cy="90488"/>
              </a:xfrm>
              <a:custGeom>
                <a:avLst/>
                <a:gdLst/>
                <a:ahLst/>
                <a:cxnLst>
                  <a:cxn ang="0">
                    <a:pos x="4" y="31"/>
                  </a:cxn>
                  <a:cxn ang="0">
                    <a:pos x="31" y="31"/>
                  </a:cxn>
                  <a:cxn ang="0">
                    <a:pos x="35" y="27"/>
                  </a:cxn>
                  <a:cxn ang="0">
                    <a:pos x="35" y="4"/>
                  </a:cxn>
                  <a:cxn ang="0">
                    <a:pos x="31" y="0"/>
                  </a:cxn>
                  <a:cxn ang="0">
                    <a:pos x="4" y="0"/>
                  </a:cxn>
                  <a:cxn ang="0">
                    <a:pos x="0" y="4"/>
                  </a:cxn>
                  <a:cxn ang="0">
                    <a:pos x="0" y="27"/>
                  </a:cxn>
                  <a:cxn ang="0">
                    <a:pos x="4" y="31"/>
                  </a:cxn>
                  <a:cxn ang="0">
                    <a:pos x="8" y="8"/>
                  </a:cxn>
                  <a:cxn ang="0">
                    <a:pos x="27" y="8"/>
                  </a:cxn>
                  <a:cxn ang="0">
                    <a:pos x="27" y="23"/>
                  </a:cxn>
                  <a:cxn ang="0">
                    <a:pos x="8" y="23"/>
                  </a:cxn>
                  <a:cxn ang="0">
                    <a:pos x="8" y="8"/>
                  </a:cxn>
                  <a:cxn ang="0">
                    <a:pos x="8" y="8"/>
                  </a:cxn>
                  <a:cxn ang="0">
                    <a:pos x="8" y="8"/>
                  </a:cxn>
                </a:cxnLst>
                <a:rect l="0" t="0" r="r" b="b"/>
                <a:pathLst>
                  <a:path w="35" h="31">
                    <a:moveTo>
                      <a:pt x="4" y="31"/>
                    </a:moveTo>
                    <a:cubicBezTo>
                      <a:pt x="31" y="31"/>
                      <a:pt x="31" y="31"/>
                      <a:pt x="31" y="31"/>
                    </a:cubicBezTo>
                    <a:cubicBezTo>
                      <a:pt x="33" y="31"/>
                      <a:pt x="35" y="29"/>
                      <a:pt x="35" y="27"/>
                    </a:cubicBezTo>
                    <a:cubicBezTo>
                      <a:pt x="35" y="4"/>
                      <a:pt x="35" y="4"/>
                      <a:pt x="35" y="4"/>
                    </a:cubicBezTo>
                    <a:cubicBezTo>
                      <a:pt x="35" y="2"/>
                      <a:pt x="33" y="0"/>
                      <a:pt x="31" y="0"/>
                    </a:cubicBezTo>
                    <a:cubicBezTo>
                      <a:pt x="4" y="0"/>
                      <a:pt x="4" y="0"/>
                      <a:pt x="4" y="0"/>
                    </a:cubicBezTo>
                    <a:cubicBezTo>
                      <a:pt x="2" y="0"/>
                      <a:pt x="0" y="2"/>
                      <a:pt x="0" y="4"/>
                    </a:cubicBezTo>
                    <a:cubicBezTo>
                      <a:pt x="0" y="27"/>
                      <a:pt x="0" y="27"/>
                      <a:pt x="0" y="27"/>
                    </a:cubicBezTo>
                    <a:cubicBezTo>
                      <a:pt x="0" y="29"/>
                      <a:pt x="2" y="31"/>
                      <a:pt x="4" y="31"/>
                    </a:cubicBezTo>
                    <a:close/>
                    <a:moveTo>
                      <a:pt x="8" y="8"/>
                    </a:moveTo>
                    <a:cubicBezTo>
                      <a:pt x="27" y="8"/>
                      <a:pt x="27" y="8"/>
                      <a:pt x="27" y="8"/>
                    </a:cubicBezTo>
                    <a:cubicBezTo>
                      <a:pt x="27" y="23"/>
                      <a:pt x="27" y="23"/>
                      <a:pt x="27" y="23"/>
                    </a:cubicBezTo>
                    <a:cubicBezTo>
                      <a:pt x="8" y="23"/>
                      <a:pt x="8" y="23"/>
                      <a:pt x="8" y="23"/>
                    </a:cubicBezTo>
                    <a:lnTo>
                      <a:pt x="8" y="8"/>
                    </a:lnTo>
                    <a:close/>
                    <a:moveTo>
                      <a:pt x="8" y="8"/>
                    </a:moveTo>
                    <a:cubicBezTo>
                      <a:pt x="8" y="8"/>
                      <a:pt x="8" y="8"/>
                      <a:pt x="8" y="8"/>
                    </a:cubicBezTo>
                  </a:path>
                </a:pathLst>
              </a:custGeom>
              <a:grpFill/>
              <a:ln w="9525">
                <a:noFill/>
                <a:round/>
                <a:headEnd/>
                <a:tailEnd/>
              </a:ln>
            </p:spPr>
            <p:txBody>
              <a:bodyPr/>
              <a:lstStyle/>
              <a:p>
                <a:pPr>
                  <a:defRPr/>
                </a:pPr>
                <a:endParaRPr lang="en-US" sz="2000">
                  <a:solidFill>
                    <a:srgbClr val="525252"/>
                  </a:solidFill>
                  <a:latin typeface="Calibri" panose="020F0502020204030204" pitchFamily="34" charset="0"/>
                  <a:cs typeface="Calibri" panose="020F0502020204030204" pitchFamily="34" charset="0"/>
                </a:endParaRPr>
              </a:p>
            </p:txBody>
          </p:sp>
        </p:grpSp>
      </p:grpSp>
      <p:grpSp>
        <p:nvGrpSpPr>
          <p:cNvPr id="23" name="Group 22">
            <a:extLst>
              <a:ext uri="{FF2B5EF4-FFF2-40B4-BE49-F238E27FC236}">
                <a16:creationId xmlns:a16="http://schemas.microsoft.com/office/drawing/2014/main" id="{9F1B51D3-679E-413A-88B6-66A335FAEF54}"/>
              </a:ext>
            </a:extLst>
          </p:cNvPr>
          <p:cNvGrpSpPr/>
          <p:nvPr/>
        </p:nvGrpSpPr>
        <p:grpSpPr>
          <a:xfrm>
            <a:off x="4278711" y="1830468"/>
            <a:ext cx="3125855" cy="4642262"/>
            <a:chOff x="6021362" y="1961097"/>
            <a:chExt cx="2781326" cy="4642262"/>
          </a:xfrm>
        </p:grpSpPr>
        <p:sp>
          <p:nvSpPr>
            <p:cNvPr id="24" name="Rounded Rectangle 34">
              <a:extLst>
                <a:ext uri="{FF2B5EF4-FFF2-40B4-BE49-F238E27FC236}">
                  <a16:creationId xmlns:a16="http://schemas.microsoft.com/office/drawing/2014/main" id="{E09B5168-7BC4-4A6B-B806-2248B304E259}"/>
                </a:ext>
              </a:extLst>
            </p:cNvPr>
            <p:cNvSpPr/>
            <p:nvPr/>
          </p:nvSpPr>
          <p:spPr>
            <a:xfrm>
              <a:off x="6021362" y="5409823"/>
              <a:ext cx="2755900" cy="1193536"/>
            </a:xfrm>
            <a:prstGeom prst="roundRect">
              <a:avLst/>
            </a:prstGeom>
            <a:solidFill>
              <a:srgbClr val="0070C0">
                <a:alpha val="25000"/>
              </a:srgbClr>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t" anchorCtr="0"/>
            <a:lstStyle/>
            <a:p>
              <a:pPr marL="171450" indent="-171450">
                <a:buFont typeface="Arial" panose="020B0604020202020204" pitchFamily="34" charset="0"/>
                <a:buChar char="•"/>
              </a:pPr>
              <a:r>
                <a:rPr lang="en-US" sz="1100" dirty="0">
                  <a:solidFill>
                    <a:schemeClr val="tx1"/>
                  </a:solidFill>
                  <a:latin typeface="Calibri" panose="020F0502020204030204" pitchFamily="34" charset="0"/>
                  <a:cs typeface="Calibri" panose="020F0502020204030204" pitchFamily="34" charset="0"/>
                </a:rPr>
                <a:t>Bachelor of Science, Geology;</a:t>
              </a:r>
            </a:p>
            <a:p>
              <a:r>
                <a:rPr lang="en-US" sz="1100" dirty="0">
                  <a:solidFill>
                    <a:schemeClr val="tx1"/>
                  </a:solidFill>
                  <a:latin typeface="Calibri" panose="020F0502020204030204" pitchFamily="34" charset="0"/>
                  <a:cs typeface="Calibri" panose="020F0502020204030204" pitchFamily="34" charset="0"/>
                </a:rPr>
                <a:t>      Vanderbilt</a:t>
              </a:r>
            </a:p>
            <a:p>
              <a:pPr marL="171450" indent="-171450">
                <a:buFont typeface="Arial" panose="020B0604020202020204" pitchFamily="34" charset="0"/>
                <a:buChar char="•"/>
              </a:pPr>
              <a:r>
                <a:rPr lang="en-US" sz="1100" dirty="0">
                  <a:solidFill>
                    <a:schemeClr val="tx1"/>
                  </a:solidFill>
                  <a:latin typeface="Calibri" panose="020F0502020204030204" pitchFamily="34" charset="0"/>
                  <a:cs typeface="Calibri" panose="020F0502020204030204" pitchFamily="34" charset="0"/>
                </a:rPr>
                <a:t>OSHA 30</a:t>
              </a:r>
            </a:p>
          </p:txBody>
        </p:sp>
        <p:sp>
          <p:nvSpPr>
            <p:cNvPr id="25" name="Rounded Rectangle 35">
              <a:extLst>
                <a:ext uri="{FF2B5EF4-FFF2-40B4-BE49-F238E27FC236}">
                  <a16:creationId xmlns:a16="http://schemas.microsoft.com/office/drawing/2014/main" id="{7AC4BA44-21B3-4BD4-BC8B-AA0AC7962A87}"/>
                </a:ext>
              </a:extLst>
            </p:cNvPr>
            <p:cNvSpPr/>
            <p:nvPr/>
          </p:nvSpPr>
          <p:spPr>
            <a:xfrm>
              <a:off x="6046788" y="3093934"/>
              <a:ext cx="2755900" cy="2055582"/>
            </a:xfrm>
            <a:prstGeom prst="roundRect">
              <a:avLst/>
            </a:prstGeom>
            <a:solidFill>
              <a:srgbClr val="0070C0">
                <a:alpha val="25000"/>
              </a:srgbClr>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t" anchorCtr="0"/>
            <a:lstStyle/>
            <a:p>
              <a:pPr marL="171450" indent="-171450">
                <a:buFont typeface="Arial" panose="020B0604020202020204" pitchFamily="34" charset="0"/>
                <a:buChar char="•"/>
              </a:pPr>
              <a:r>
                <a:rPr lang="en-US" sz="1100" dirty="0">
                  <a:solidFill>
                    <a:schemeClr val="tx1"/>
                  </a:solidFill>
                  <a:latin typeface="Calibri" panose="020F0502020204030204" pitchFamily="34" charset="0"/>
                  <a:cs typeface="Calibri" panose="020F0502020204030204" pitchFamily="34" charset="0"/>
                </a:rPr>
                <a:t>15 years of industrial service and fluid processes</a:t>
              </a:r>
            </a:p>
            <a:p>
              <a:pPr marL="171450" indent="-171450">
                <a:buFont typeface="Arial" panose="020B0604020202020204" pitchFamily="34" charset="0"/>
                <a:buChar char="•"/>
              </a:pPr>
              <a:r>
                <a:rPr lang="en-US" sz="1100" dirty="0">
                  <a:solidFill>
                    <a:schemeClr val="tx1"/>
                  </a:solidFill>
                  <a:latin typeface="Calibri" panose="020F0502020204030204" pitchFamily="34" charset="0"/>
                  <a:ea typeface="Calibri" panose="020F0502020204030204" pitchFamily="34" charset="0"/>
                  <a:cs typeface="Calibri" panose="020F0502020204030204" pitchFamily="34" charset="0"/>
                </a:rPr>
                <a:t>5 years as a project manager</a:t>
              </a:r>
            </a:p>
            <a:p>
              <a:pPr marL="171450" indent="-171450">
                <a:buFont typeface="Arial" panose="020B0604020202020204" pitchFamily="34" charset="0"/>
                <a:buChar char="•"/>
              </a:pPr>
              <a:r>
                <a:rPr lang="en-US" sz="1100" dirty="0">
                  <a:solidFill>
                    <a:schemeClr val="tx1"/>
                  </a:solidFill>
                  <a:latin typeface="Calibri" panose="020F0502020204030204" pitchFamily="34" charset="0"/>
                  <a:ea typeface="Calibri" panose="020F0502020204030204" pitchFamily="34" charset="0"/>
                  <a:cs typeface="Calibri" panose="020F0502020204030204" pitchFamily="34" charset="0"/>
                </a:rPr>
                <a:t>Manager or supervisor in over 25 large scale projects world-wide (greater than $500K)</a:t>
              </a:r>
            </a:p>
            <a:p>
              <a:pPr marL="171450" indent="-171450">
                <a:buFont typeface="Arial" panose="020B0604020202020204" pitchFamily="34" charset="0"/>
                <a:buChar char="•"/>
              </a:pPr>
              <a:r>
                <a:rPr lang="en-US" sz="1100" dirty="0">
                  <a:solidFill>
                    <a:schemeClr val="tx1"/>
                  </a:solidFill>
                  <a:latin typeface="Calibri" panose="020F0502020204030204" pitchFamily="34" charset="0"/>
                  <a:ea typeface="Calibri" panose="020F0502020204030204" pitchFamily="34" charset="0"/>
                  <a:cs typeface="Calibri" panose="020F0502020204030204" pitchFamily="34" charset="0"/>
                </a:rPr>
                <a:t>Commissioned a total of 9GW of power</a:t>
              </a:r>
            </a:p>
            <a:p>
              <a:pPr marL="171450" indent="-171450">
                <a:buFont typeface="Arial" panose="020B0604020202020204" pitchFamily="34" charset="0"/>
                <a:buChar char="•"/>
              </a:pPr>
              <a:r>
                <a:rPr lang="en-US" sz="1100" dirty="0">
                  <a:solidFill>
                    <a:schemeClr val="tx1"/>
                  </a:solidFill>
                  <a:latin typeface="Calibri" panose="020F0502020204030204" pitchFamily="34" charset="0"/>
                  <a:ea typeface="Calibri" panose="020F0502020204030204" pitchFamily="34" charset="0"/>
                  <a:cs typeface="Calibri" panose="020F0502020204030204" pitchFamily="34" charset="0"/>
                </a:rPr>
                <a:t>Leadership of teams up to 20 project site personnel</a:t>
              </a:r>
            </a:p>
            <a:p>
              <a:pPr marL="171450" indent="-171450">
                <a:buFont typeface="Arial" panose="020B0604020202020204" pitchFamily="34" charset="0"/>
                <a:buChar char="•"/>
              </a:pPr>
              <a:r>
                <a:rPr lang="en-US" sz="1100" dirty="0">
                  <a:solidFill>
                    <a:schemeClr val="tx1"/>
                  </a:solidFill>
                  <a:latin typeface="Calibri" panose="020F0502020204030204" pitchFamily="34" charset="0"/>
                  <a:ea typeface="Calibri" panose="020F0502020204030204" pitchFamily="34" charset="0"/>
                  <a:cs typeface="Calibri" panose="020F0502020204030204" pitchFamily="34" charset="0"/>
                </a:rPr>
                <a:t>Responsibility of $3M global company assets</a:t>
              </a:r>
              <a:endParaRPr lang="en-US" sz="1100" dirty="0">
                <a:solidFill>
                  <a:schemeClr val="tx1"/>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D4122808-3C04-4C46-A23C-8BC1D6388D27}"/>
                </a:ext>
              </a:extLst>
            </p:cNvPr>
            <p:cNvSpPr txBox="1"/>
            <p:nvPr/>
          </p:nvSpPr>
          <p:spPr>
            <a:xfrm>
              <a:off x="6919318" y="1961097"/>
              <a:ext cx="1780140" cy="707886"/>
            </a:xfrm>
            <a:prstGeom prst="rect">
              <a:avLst/>
            </a:prstGeom>
            <a:noFill/>
          </p:spPr>
          <p:txBody>
            <a:bodyPr wrap="square" rtlCol="0">
              <a:spAutoFit/>
            </a:bodyPr>
            <a:lstStyle/>
            <a:p>
              <a:pPr algn="ctr"/>
              <a:r>
                <a:rPr lang="en-US" sz="2000" b="1" dirty="0">
                  <a:solidFill>
                    <a:srgbClr val="0070C0"/>
                  </a:solidFill>
                  <a:latin typeface="Calibri" panose="020F0502020204030204" pitchFamily="34" charset="0"/>
                  <a:cs typeface="Calibri" panose="020F0502020204030204" pitchFamily="34" charset="0"/>
                </a:rPr>
                <a:t>Alex </a:t>
              </a:r>
            </a:p>
            <a:p>
              <a:pPr algn="ctr"/>
              <a:r>
                <a:rPr lang="en-US" sz="2000" b="1" dirty="0">
                  <a:solidFill>
                    <a:srgbClr val="0070C0"/>
                  </a:solidFill>
                  <a:latin typeface="Calibri" panose="020F0502020204030204" pitchFamily="34" charset="0"/>
                  <a:cs typeface="Calibri" panose="020F0502020204030204" pitchFamily="34" charset="0"/>
                </a:rPr>
                <a:t>Holmes</a:t>
              </a:r>
            </a:p>
          </p:txBody>
        </p:sp>
        <p:sp>
          <p:nvSpPr>
            <p:cNvPr id="27" name="Freeform 48">
              <a:extLst>
                <a:ext uri="{FF2B5EF4-FFF2-40B4-BE49-F238E27FC236}">
                  <a16:creationId xmlns:a16="http://schemas.microsoft.com/office/drawing/2014/main" id="{BD5E3C0E-E4A4-4A85-90B4-995E50A1B563}"/>
                </a:ext>
              </a:extLst>
            </p:cNvPr>
            <p:cNvSpPr>
              <a:spLocks noEditPoints="1"/>
            </p:cNvSpPr>
            <p:nvPr/>
          </p:nvSpPr>
          <p:spPr bwMode="auto">
            <a:xfrm>
              <a:off x="6040612" y="5258225"/>
              <a:ext cx="396192" cy="157145"/>
            </a:xfrm>
            <a:custGeom>
              <a:avLst/>
              <a:gdLst>
                <a:gd name="T0" fmla="*/ 123 w 123"/>
                <a:gd name="T1" fmla="*/ 100 h 107"/>
                <a:gd name="T2" fmla="*/ 115 w 123"/>
                <a:gd name="T3" fmla="*/ 107 h 107"/>
                <a:gd name="T4" fmla="*/ 107 w 123"/>
                <a:gd name="T5" fmla="*/ 100 h 107"/>
                <a:gd name="T6" fmla="*/ 115 w 123"/>
                <a:gd name="T7" fmla="*/ 84 h 107"/>
                <a:gd name="T8" fmla="*/ 123 w 123"/>
                <a:gd name="T9" fmla="*/ 100 h 107"/>
                <a:gd name="T10" fmla="*/ 111 w 123"/>
                <a:gd name="T11" fmla="*/ 42 h 107"/>
                <a:gd name="T12" fmla="*/ 111 w 123"/>
                <a:gd name="T13" fmla="*/ 77 h 107"/>
                <a:gd name="T14" fmla="*/ 115 w 123"/>
                <a:gd name="T15" fmla="*/ 80 h 107"/>
                <a:gd name="T16" fmla="*/ 119 w 123"/>
                <a:gd name="T17" fmla="*/ 77 h 107"/>
                <a:gd name="T18" fmla="*/ 119 w 123"/>
                <a:gd name="T19" fmla="*/ 42 h 107"/>
                <a:gd name="T20" fmla="*/ 115 w 123"/>
                <a:gd name="T21" fmla="*/ 38 h 107"/>
                <a:gd name="T22" fmla="*/ 111 w 123"/>
                <a:gd name="T23" fmla="*/ 42 h 107"/>
                <a:gd name="T24" fmla="*/ 114 w 123"/>
                <a:gd name="T25" fmla="*/ 34 h 107"/>
                <a:gd name="T26" fmla="*/ 104 w 123"/>
                <a:gd name="T27" fmla="*/ 36 h 107"/>
                <a:gd name="T28" fmla="*/ 104 w 123"/>
                <a:gd name="T29" fmla="*/ 69 h 107"/>
                <a:gd name="T30" fmla="*/ 61 w 123"/>
                <a:gd name="T31" fmla="*/ 88 h 107"/>
                <a:gd name="T32" fmla="*/ 19 w 123"/>
                <a:gd name="T33" fmla="*/ 69 h 107"/>
                <a:gd name="T34" fmla="*/ 19 w 123"/>
                <a:gd name="T35" fmla="*/ 36 h 107"/>
                <a:gd name="T36" fmla="*/ 9 w 123"/>
                <a:gd name="T37" fmla="*/ 34 h 107"/>
                <a:gd name="T38" fmla="*/ 0 w 123"/>
                <a:gd name="T39" fmla="*/ 23 h 107"/>
                <a:gd name="T40" fmla="*/ 9 w 123"/>
                <a:gd name="T41" fmla="*/ 12 h 107"/>
                <a:gd name="T42" fmla="*/ 59 w 123"/>
                <a:gd name="T43" fmla="*/ 0 h 107"/>
                <a:gd name="T44" fmla="*/ 61 w 123"/>
                <a:gd name="T45" fmla="*/ 0 h 107"/>
                <a:gd name="T46" fmla="*/ 64 w 123"/>
                <a:gd name="T47" fmla="*/ 0 h 107"/>
                <a:gd name="T48" fmla="*/ 114 w 123"/>
                <a:gd name="T49" fmla="*/ 12 h 107"/>
                <a:gd name="T50" fmla="*/ 123 w 123"/>
                <a:gd name="T51" fmla="*/ 23 h 107"/>
                <a:gd name="T52" fmla="*/ 114 w 123"/>
                <a:gd name="T53" fmla="*/ 34 h 107"/>
                <a:gd name="T54" fmla="*/ 96 w 123"/>
                <a:gd name="T55" fmla="*/ 38 h 107"/>
                <a:gd name="T56" fmla="*/ 64 w 123"/>
                <a:gd name="T57" fmla="*/ 46 h 107"/>
                <a:gd name="T58" fmla="*/ 61 w 123"/>
                <a:gd name="T59" fmla="*/ 46 h 107"/>
                <a:gd name="T60" fmla="*/ 59 w 123"/>
                <a:gd name="T61" fmla="*/ 46 h 107"/>
                <a:gd name="T62" fmla="*/ 27 w 123"/>
                <a:gd name="T63" fmla="*/ 38 h 107"/>
                <a:gd name="T64" fmla="*/ 27 w 123"/>
                <a:gd name="T65" fmla="*/ 69 h 107"/>
                <a:gd name="T66" fmla="*/ 61 w 123"/>
                <a:gd name="T67" fmla="*/ 80 h 107"/>
                <a:gd name="T68" fmla="*/ 96 w 123"/>
                <a:gd name="T69" fmla="*/ 69 h 107"/>
                <a:gd name="T70" fmla="*/ 96 w 123"/>
                <a:gd name="T71" fmla="*/ 38 h 107"/>
                <a:gd name="T72" fmla="*/ 112 w 123"/>
                <a:gd name="T73" fmla="*/ 27 h 107"/>
                <a:gd name="T74" fmla="*/ 115 w 123"/>
                <a:gd name="T75" fmla="*/ 23 h 107"/>
                <a:gd name="T76" fmla="*/ 112 w 123"/>
                <a:gd name="T77" fmla="*/ 19 h 107"/>
                <a:gd name="T78" fmla="*/ 62 w 123"/>
                <a:gd name="T79" fmla="*/ 8 h 107"/>
                <a:gd name="T80" fmla="*/ 61 w 123"/>
                <a:gd name="T81" fmla="*/ 7 h 107"/>
                <a:gd name="T82" fmla="*/ 61 w 123"/>
                <a:gd name="T83" fmla="*/ 8 h 107"/>
                <a:gd name="T84" fmla="*/ 11 w 123"/>
                <a:gd name="T85" fmla="*/ 19 h 107"/>
                <a:gd name="T86" fmla="*/ 8 w 123"/>
                <a:gd name="T87" fmla="*/ 23 h 107"/>
                <a:gd name="T88" fmla="*/ 11 w 123"/>
                <a:gd name="T89" fmla="*/ 27 h 107"/>
                <a:gd name="T90" fmla="*/ 61 w 123"/>
                <a:gd name="T91" fmla="*/ 38 h 107"/>
                <a:gd name="T92" fmla="*/ 61 w 123"/>
                <a:gd name="T93" fmla="*/ 38 h 107"/>
                <a:gd name="T94" fmla="*/ 62 w 123"/>
                <a:gd name="T95" fmla="*/ 38 h 107"/>
                <a:gd name="T96" fmla="*/ 112 w 123"/>
                <a:gd name="T97" fmla="*/ 27 h 107"/>
                <a:gd name="T98" fmla="*/ 112 w 123"/>
                <a:gd name="T99" fmla="*/ 27 h 107"/>
                <a:gd name="T100" fmla="*/ 112 w 123"/>
                <a:gd name="T101" fmla="*/ 27 h 10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23" h="107">
                  <a:moveTo>
                    <a:pt x="123" y="100"/>
                  </a:moveTo>
                  <a:cubicBezTo>
                    <a:pt x="123" y="104"/>
                    <a:pt x="119" y="107"/>
                    <a:pt x="115" y="107"/>
                  </a:cubicBezTo>
                  <a:cubicBezTo>
                    <a:pt x="111" y="107"/>
                    <a:pt x="107" y="104"/>
                    <a:pt x="107" y="100"/>
                  </a:cubicBezTo>
                  <a:cubicBezTo>
                    <a:pt x="107" y="95"/>
                    <a:pt x="111" y="84"/>
                    <a:pt x="115" y="84"/>
                  </a:cubicBezTo>
                  <a:cubicBezTo>
                    <a:pt x="119" y="84"/>
                    <a:pt x="123" y="95"/>
                    <a:pt x="123" y="100"/>
                  </a:cubicBezTo>
                  <a:close/>
                  <a:moveTo>
                    <a:pt x="111" y="42"/>
                  </a:moveTo>
                  <a:cubicBezTo>
                    <a:pt x="111" y="77"/>
                    <a:pt x="111" y="77"/>
                    <a:pt x="111" y="77"/>
                  </a:cubicBezTo>
                  <a:cubicBezTo>
                    <a:pt x="111" y="79"/>
                    <a:pt x="113" y="80"/>
                    <a:pt x="115" y="80"/>
                  </a:cubicBezTo>
                  <a:cubicBezTo>
                    <a:pt x="117" y="80"/>
                    <a:pt x="119" y="79"/>
                    <a:pt x="119" y="77"/>
                  </a:cubicBezTo>
                  <a:cubicBezTo>
                    <a:pt x="119" y="42"/>
                    <a:pt x="119" y="42"/>
                    <a:pt x="119" y="42"/>
                  </a:cubicBezTo>
                  <a:cubicBezTo>
                    <a:pt x="119" y="40"/>
                    <a:pt x="117" y="38"/>
                    <a:pt x="115" y="38"/>
                  </a:cubicBezTo>
                  <a:cubicBezTo>
                    <a:pt x="113" y="38"/>
                    <a:pt x="111" y="40"/>
                    <a:pt x="111" y="42"/>
                  </a:cubicBezTo>
                  <a:close/>
                  <a:moveTo>
                    <a:pt x="114" y="34"/>
                  </a:moveTo>
                  <a:cubicBezTo>
                    <a:pt x="104" y="36"/>
                    <a:pt x="104" y="36"/>
                    <a:pt x="104" y="36"/>
                  </a:cubicBezTo>
                  <a:cubicBezTo>
                    <a:pt x="104" y="69"/>
                    <a:pt x="104" y="69"/>
                    <a:pt x="104" y="69"/>
                  </a:cubicBezTo>
                  <a:cubicBezTo>
                    <a:pt x="104" y="79"/>
                    <a:pt x="92" y="88"/>
                    <a:pt x="61" y="88"/>
                  </a:cubicBezTo>
                  <a:cubicBezTo>
                    <a:pt x="31" y="88"/>
                    <a:pt x="19" y="79"/>
                    <a:pt x="19" y="69"/>
                  </a:cubicBezTo>
                  <a:cubicBezTo>
                    <a:pt x="19" y="36"/>
                    <a:pt x="19" y="36"/>
                    <a:pt x="19" y="36"/>
                  </a:cubicBezTo>
                  <a:cubicBezTo>
                    <a:pt x="9" y="34"/>
                    <a:pt x="9" y="34"/>
                    <a:pt x="9" y="34"/>
                  </a:cubicBezTo>
                  <a:cubicBezTo>
                    <a:pt x="4" y="33"/>
                    <a:pt x="0" y="28"/>
                    <a:pt x="0" y="23"/>
                  </a:cubicBezTo>
                  <a:cubicBezTo>
                    <a:pt x="0" y="17"/>
                    <a:pt x="4" y="13"/>
                    <a:pt x="9" y="12"/>
                  </a:cubicBezTo>
                  <a:cubicBezTo>
                    <a:pt x="59" y="0"/>
                    <a:pt x="59" y="0"/>
                    <a:pt x="59" y="0"/>
                  </a:cubicBezTo>
                  <a:cubicBezTo>
                    <a:pt x="60" y="0"/>
                    <a:pt x="61" y="0"/>
                    <a:pt x="61" y="0"/>
                  </a:cubicBezTo>
                  <a:cubicBezTo>
                    <a:pt x="62" y="0"/>
                    <a:pt x="63" y="0"/>
                    <a:pt x="64" y="0"/>
                  </a:cubicBezTo>
                  <a:cubicBezTo>
                    <a:pt x="114" y="12"/>
                    <a:pt x="114" y="12"/>
                    <a:pt x="114" y="12"/>
                  </a:cubicBezTo>
                  <a:cubicBezTo>
                    <a:pt x="119" y="13"/>
                    <a:pt x="123" y="17"/>
                    <a:pt x="123" y="23"/>
                  </a:cubicBezTo>
                  <a:cubicBezTo>
                    <a:pt x="123" y="28"/>
                    <a:pt x="119" y="33"/>
                    <a:pt x="114" y="34"/>
                  </a:cubicBezTo>
                  <a:close/>
                  <a:moveTo>
                    <a:pt x="96" y="38"/>
                  </a:moveTo>
                  <a:cubicBezTo>
                    <a:pt x="64" y="46"/>
                    <a:pt x="64" y="46"/>
                    <a:pt x="64" y="46"/>
                  </a:cubicBezTo>
                  <a:cubicBezTo>
                    <a:pt x="63" y="46"/>
                    <a:pt x="62" y="46"/>
                    <a:pt x="61" y="46"/>
                  </a:cubicBezTo>
                  <a:cubicBezTo>
                    <a:pt x="61" y="46"/>
                    <a:pt x="60" y="46"/>
                    <a:pt x="59" y="46"/>
                  </a:cubicBezTo>
                  <a:cubicBezTo>
                    <a:pt x="27" y="38"/>
                    <a:pt x="27" y="38"/>
                    <a:pt x="27" y="38"/>
                  </a:cubicBezTo>
                  <a:cubicBezTo>
                    <a:pt x="27" y="69"/>
                    <a:pt x="27" y="69"/>
                    <a:pt x="27" y="69"/>
                  </a:cubicBezTo>
                  <a:cubicBezTo>
                    <a:pt x="27" y="73"/>
                    <a:pt x="38" y="80"/>
                    <a:pt x="61" y="80"/>
                  </a:cubicBezTo>
                  <a:cubicBezTo>
                    <a:pt x="84" y="80"/>
                    <a:pt x="96" y="73"/>
                    <a:pt x="96" y="69"/>
                  </a:cubicBezTo>
                  <a:lnTo>
                    <a:pt x="96" y="38"/>
                  </a:lnTo>
                  <a:close/>
                  <a:moveTo>
                    <a:pt x="112" y="27"/>
                  </a:moveTo>
                  <a:cubicBezTo>
                    <a:pt x="114" y="26"/>
                    <a:pt x="115" y="25"/>
                    <a:pt x="115" y="23"/>
                  </a:cubicBezTo>
                  <a:cubicBezTo>
                    <a:pt x="115" y="21"/>
                    <a:pt x="114" y="19"/>
                    <a:pt x="112" y="19"/>
                  </a:cubicBezTo>
                  <a:cubicBezTo>
                    <a:pt x="62" y="8"/>
                    <a:pt x="62" y="8"/>
                    <a:pt x="62" y="8"/>
                  </a:cubicBezTo>
                  <a:cubicBezTo>
                    <a:pt x="61" y="7"/>
                    <a:pt x="61" y="7"/>
                    <a:pt x="61" y="7"/>
                  </a:cubicBezTo>
                  <a:cubicBezTo>
                    <a:pt x="61" y="8"/>
                    <a:pt x="61" y="8"/>
                    <a:pt x="61" y="8"/>
                  </a:cubicBezTo>
                  <a:cubicBezTo>
                    <a:pt x="11" y="19"/>
                    <a:pt x="11" y="19"/>
                    <a:pt x="11" y="19"/>
                  </a:cubicBezTo>
                  <a:cubicBezTo>
                    <a:pt x="9" y="19"/>
                    <a:pt x="8" y="21"/>
                    <a:pt x="8" y="23"/>
                  </a:cubicBezTo>
                  <a:cubicBezTo>
                    <a:pt x="8" y="25"/>
                    <a:pt x="9" y="26"/>
                    <a:pt x="11" y="27"/>
                  </a:cubicBezTo>
                  <a:cubicBezTo>
                    <a:pt x="61" y="38"/>
                    <a:pt x="61" y="38"/>
                    <a:pt x="61" y="38"/>
                  </a:cubicBezTo>
                  <a:cubicBezTo>
                    <a:pt x="61" y="38"/>
                    <a:pt x="61" y="38"/>
                    <a:pt x="61" y="38"/>
                  </a:cubicBezTo>
                  <a:cubicBezTo>
                    <a:pt x="62" y="38"/>
                    <a:pt x="62" y="38"/>
                    <a:pt x="62" y="38"/>
                  </a:cubicBezTo>
                  <a:lnTo>
                    <a:pt x="112" y="27"/>
                  </a:lnTo>
                  <a:close/>
                  <a:moveTo>
                    <a:pt x="112" y="27"/>
                  </a:moveTo>
                  <a:cubicBezTo>
                    <a:pt x="112" y="27"/>
                    <a:pt x="112" y="27"/>
                    <a:pt x="112" y="27"/>
                  </a:cubicBezTo>
                </a:path>
              </a:pathLst>
            </a:custGeom>
            <a:solidFill>
              <a:schemeClr val="tx1"/>
            </a:solidFill>
            <a:ln>
              <a:noFill/>
            </a:ln>
          </p:spPr>
          <p:txBody>
            <a:bodyPr/>
            <a:lstStyle/>
            <a:p>
              <a:endParaRPr lang="en-US" sz="2000">
                <a:solidFill>
                  <a:srgbClr val="525252"/>
                </a:solidFill>
                <a:latin typeface="Calibri" panose="020F0502020204030204" pitchFamily="34" charset="0"/>
                <a:cs typeface="Calibri" panose="020F0502020204030204" pitchFamily="34" charset="0"/>
              </a:endParaRPr>
            </a:p>
          </p:txBody>
        </p:sp>
        <p:grpSp>
          <p:nvGrpSpPr>
            <p:cNvPr id="28" name="Group 27">
              <a:extLst>
                <a:ext uri="{FF2B5EF4-FFF2-40B4-BE49-F238E27FC236}">
                  <a16:creationId xmlns:a16="http://schemas.microsoft.com/office/drawing/2014/main" id="{2A3C703D-70B3-4FA7-AC3A-D5B7BC2CDED1}"/>
                </a:ext>
              </a:extLst>
            </p:cNvPr>
            <p:cNvGrpSpPr/>
            <p:nvPr/>
          </p:nvGrpSpPr>
          <p:grpSpPr>
            <a:xfrm>
              <a:off x="6046788" y="2834017"/>
              <a:ext cx="362823" cy="222931"/>
              <a:chOff x="6373813" y="2717801"/>
              <a:chExt cx="360363" cy="338138"/>
            </a:xfrm>
            <a:solidFill>
              <a:schemeClr val="tx1"/>
            </a:solidFill>
          </p:grpSpPr>
          <p:sp>
            <p:nvSpPr>
              <p:cNvPr id="29" name="Freeform 132">
                <a:extLst>
                  <a:ext uri="{FF2B5EF4-FFF2-40B4-BE49-F238E27FC236}">
                    <a16:creationId xmlns:a16="http://schemas.microsoft.com/office/drawing/2014/main" id="{8F0CC8ED-D469-4EF8-A842-EF82B44F55CB}"/>
                  </a:ext>
                </a:extLst>
              </p:cNvPr>
              <p:cNvSpPr>
                <a:spLocks noEditPoints="1"/>
              </p:cNvSpPr>
              <p:nvPr/>
            </p:nvSpPr>
            <p:spPr bwMode="auto">
              <a:xfrm>
                <a:off x="6373813" y="2717801"/>
                <a:ext cx="360363" cy="338138"/>
              </a:xfrm>
              <a:custGeom>
                <a:avLst/>
                <a:gdLst/>
                <a:ahLst/>
                <a:cxnLst>
                  <a:cxn ang="0">
                    <a:pos x="121" y="25"/>
                  </a:cxn>
                  <a:cxn ang="0">
                    <a:pos x="98" y="2"/>
                  </a:cxn>
                  <a:cxn ang="0">
                    <a:pos x="92" y="0"/>
                  </a:cxn>
                  <a:cxn ang="0">
                    <a:pos x="12" y="0"/>
                  </a:cxn>
                  <a:cxn ang="0">
                    <a:pos x="0" y="11"/>
                  </a:cxn>
                  <a:cxn ang="0">
                    <a:pos x="0" y="104"/>
                  </a:cxn>
                  <a:cxn ang="0">
                    <a:pos x="12" y="115"/>
                  </a:cxn>
                  <a:cxn ang="0">
                    <a:pos x="111" y="115"/>
                  </a:cxn>
                  <a:cxn ang="0">
                    <a:pos x="123" y="104"/>
                  </a:cxn>
                  <a:cxn ang="0">
                    <a:pos x="123" y="31"/>
                  </a:cxn>
                  <a:cxn ang="0">
                    <a:pos x="121" y="25"/>
                  </a:cxn>
                  <a:cxn ang="0">
                    <a:pos x="115" y="104"/>
                  </a:cxn>
                  <a:cxn ang="0">
                    <a:pos x="111" y="107"/>
                  </a:cxn>
                  <a:cxn ang="0">
                    <a:pos x="12" y="107"/>
                  </a:cxn>
                  <a:cxn ang="0">
                    <a:pos x="8" y="104"/>
                  </a:cxn>
                  <a:cxn ang="0">
                    <a:pos x="8" y="11"/>
                  </a:cxn>
                  <a:cxn ang="0">
                    <a:pos x="12" y="8"/>
                  </a:cxn>
                  <a:cxn ang="0">
                    <a:pos x="88" y="8"/>
                  </a:cxn>
                  <a:cxn ang="0">
                    <a:pos x="88" y="23"/>
                  </a:cxn>
                  <a:cxn ang="0">
                    <a:pos x="100" y="35"/>
                  </a:cxn>
                  <a:cxn ang="0">
                    <a:pos x="115" y="35"/>
                  </a:cxn>
                  <a:cxn ang="0">
                    <a:pos x="115" y="104"/>
                  </a:cxn>
                  <a:cxn ang="0">
                    <a:pos x="104" y="31"/>
                  </a:cxn>
                  <a:cxn ang="0">
                    <a:pos x="100" y="31"/>
                  </a:cxn>
                  <a:cxn ang="0">
                    <a:pos x="92" y="23"/>
                  </a:cxn>
                  <a:cxn ang="0">
                    <a:pos x="92" y="8"/>
                  </a:cxn>
                  <a:cxn ang="0">
                    <a:pos x="115" y="31"/>
                  </a:cxn>
                  <a:cxn ang="0">
                    <a:pos x="104" y="31"/>
                  </a:cxn>
                  <a:cxn ang="0">
                    <a:pos x="104" y="31"/>
                  </a:cxn>
                  <a:cxn ang="0">
                    <a:pos x="104" y="31"/>
                  </a:cxn>
                </a:cxnLst>
                <a:rect l="0" t="0" r="r" b="b"/>
                <a:pathLst>
                  <a:path w="123" h="115">
                    <a:moveTo>
                      <a:pt x="121" y="25"/>
                    </a:moveTo>
                    <a:cubicBezTo>
                      <a:pt x="98" y="2"/>
                      <a:pt x="98" y="2"/>
                      <a:pt x="98" y="2"/>
                    </a:cubicBezTo>
                    <a:cubicBezTo>
                      <a:pt x="96" y="1"/>
                      <a:pt x="94" y="0"/>
                      <a:pt x="92" y="0"/>
                    </a:cubicBezTo>
                    <a:cubicBezTo>
                      <a:pt x="12" y="0"/>
                      <a:pt x="12" y="0"/>
                      <a:pt x="12" y="0"/>
                    </a:cubicBezTo>
                    <a:cubicBezTo>
                      <a:pt x="5" y="0"/>
                      <a:pt x="0" y="5"/>
                      <a:pt x="0" y="11"/>
                    </a:cubicBezTo>
                    <a:cubicBezTo>
                      <a:pt x="0" y="104"/>
                      <a:pt x="0" y="104"/>
                      <a:pt x="0" y="104"/>
                    </a:cubicBezTo>
                    <a:cubicBezTo>
                      <a:pt x="0" y="110"/>
                      <a:pt x="5" y="115"/>
                      <a:pt x="12" y="115"/>
                    </a:cubicBezTo>
                    <a:cubicBezTo>
                      <a:pt x="111" y="115"/>
                      <a:pt x="111" y="115"/>
                      <a:pt x="111" y="115"/>
                    </a:cubicBezTo>
                    <a:cubicBezTo>
                      <a:pt x="118" y="115"/>
                      <a:pt x="123" y="110"/>
                      <a:pt x="123" y="104"/>
                    </a:cubicBezTo>
                    <a:cubicBezTo>
                      <a:pt x="123" y="31"/>
                      <a:pt x="123" y="31"/>
                      <a:pt x="123" y="31"/>
                    </a:cubicBezTo>
                    <a:cubicBezTo>
                      <a:pt x="123" y="29"/>
                      <a:pt x="122" y="27"/>
                      <a:pt x="121" y="25"/>
                    </a:cubicBezTo>
                    <a:close/>
                    <a:moveTo>
                      <a:pt x="115" y="104"/>
                    </a:moveTo>
                    <a:cubicBezTo>
                      <a:pt x="115" y="106"/>
                      <a:pt x="113" y="107"/>
                      <a:pt x="111" y="107"/>
                    </a:cubicBezTo>
                    <a:cubicBezTo>
                      <a:pt x="12" y="107"/>
                      <a:pt x="12" y="107"/>
                      <a:pt x="12" y="107"/>
                    </a:cubicBezTo>
                    <a:cubicBezTo>
                      <a:pt x="9" y="107"/>
                      <a:pt x="8" y="106"/>
                      <a:pt x="8" y="104"/>
                    </a:cubicBezTo>
                    <a:cubicBezTo>
                      <a:pt x="8" y="11"/>
                      <a:pt x="8" y="11"/>
                      <a:pt x="8" y="11"/>
                    </a:cubicBezTo>
                    <a:cubicBezTo>
                      <a:pt x="8" y="9"/>
                      <a:pt x="9" y="8"/>
                      <a:pt x="12" y="8"/>
                    </a:cubicBezTo>
                    <a:cubicBezTo>
                      <a:pt x="88" y="8"/>
                      <a:pt x="88" y="8"/>
                      <a:pt x="88" y="8"/>
                    </a:cubicBezTo>
                    <a:cubicBezTo>
                      <a:pt x="88" y="23"/>
                      <a:pt x="88" y="23"/>
                      <a:pt x="88" y="23"/>
                    </a:cubicBezTo>
                    <a:cubicBezTo>
                      <a:pt x="88" y="29"/>
                      <a:pt x="93" y="35"/>
                      <a:pt x="100" y="35"/>
                    </a:cubicBezTo>
                    <a:cubicBezTo>
                      <a:pt x="115" y="35"/>
                      <a:pt x="115" y="35"/>
                      <a:pt x="115" y="35"/>
                    </a:cubicBezTo>
                    <a:lnTo>
                      <a:pt x="115" y="104"/>
                    </a:lnTo>
                    <a:close/>
                    <a:moveTo>
                      <a:pt x="104" y="31"/>
                    </a:moveTo>
                    <a:cubicBezTo>
                      <a:pt x="100" y="31"/>
                      <a:pt x="100" y="31"/>
                      <a:pt x="100" y="31"/>
                    </a:cubicBezTo>
                    <a:cubicBezTo>
                      <a:pt x="96" y="31"/>
                      <a:pt x="92" y="27"/>
                      <a:pt x="92" y="23"/>
                    </a:cubicBezTo>
                    <a:cubicBezTo>
                      <a:pt x="92" y="8"/>
                      <a:pt x="92" y="8"/>
                      <a:pt x="92" y="8"/>
                    </a:cubicBezTo>
                    <a:cubicBezTo>
                      <a:pt x="115" y="31"/>
                      <a:pt x="115" y="31"/>
                      <a:pt x="115" y="31"/>
                    </a:cubicBezTo>
                    <a:lnTo>
                      <a:pt x="104" y="31"/>
                    </a:lnTo>
                    <a:close/>
                    <a:moveTo>
                      <a:pt x="104" y="31"/>
                    </a:moveTo>
                    <a:cubicBezTo>
                      <a:pt x="104" y="31"/>
                      <a:pt x="104" y="31"/>
                      <a:pt x="104" y="31"/>
                    </a:cubicBezTo>
                  </a:path>
                </a:pathLst>
              </a:custGeom>
              <a:grpFill/>
              <a:ln w="9525">
                <a:noFill/>
                <a:round/>
                <a:headEnd/>
                <a:tailEnd/>
              </a:ln>
            </p:spPr>
            <p:txBody>
              <a:bodyPr/>
              <a:lstStyle/>
              <a:p>
                <a:pPr>
                  <a:defRPr/>
                </a:pPr>
                <a:endParaRPr lang="en-US" sz="2000">
                  <a:solidFill>
                    <a:srgbClr val="525252"/>
                  </a:solidFill>
                  <a:latin typeface="Calibri" panose="020F0502020204030204" pitchFamily="34" charset="0"/>
                  <a:cs typeface="Calibri" panose="020F0502020204030204" pitchFamily="34" charset="0"/>
                </a:endParaRPr>
              </a:p>
            </p:txBody>
          </p:sp>
          <p:sp>
            <p:nvSpPr>
              <p:cNvPr id="30" name="Freeform 133">
                <a:extLst>
                  <a:ext uri="{FF2B5EF4-FFF2-40B4-BE49-F238E27FC236}">
                    <a16:creationId xmlns:a16="http://schemas.microsoft.com/office/drawing/2014/main" id="{FCD35E13-1DBE-4293-B52A-629570CF3FD3}"/>
                  </a:ext>
                </a:extLst>
              </p:cNvPr>
              <p:cNvSpPr>
                <a:spLocks noEditPoints="1"/>
              </p:cNvSpPr>
              <p:nvPr/>
            </p:nvSpPr>
            <p:spPr bwMode="auto">
              <a:xfrm>
                <a:off x="6543675" y="2786063"/>
                <a:ext cx="66675" cy="11113"/>
              </a:xfrm>
              <a:custGeom>
                <a:avLst/>
                <a:gdLst/>
                <a:ahLst/>
                <a:cxnLst>
                  <a:cxn ang="0">
                    <a:pos x="1" y="4"/>
                  </a:cxn>
                  <a:cxn ang="0">
                    <a:pos x="21" y="4"/>
                  </a:cxn>
                  <a:cxn ang="0">
                    <a:pos x="23" y="2"/>
                  </a:cxn>
                  <a:cxn ang="0">
                    <a:pos x="21" y="0"/>
                  </a:cxn>
                  <a:cxn ang="0">
                    <a:pos x="1" y="0"/>
                  </a:cxn>
                  <a:cxn ang="0">
                    <a:pos x="0" y="2"/>
                  </a:cxn>
                  <a:cxn ang="0">
                    <a:pos x="1" y="4"/>
                  </a:cxn>
                  <a:cxn ang="0">
                    <a:pos x="1" y="4"/>
                  </a:cxn>
                  <a:cxn ang="0">
                    <a:pos x="1" y="4"/>
                  </a:cxn>
                </a:cxnLst>
                <a:rect l="0" t="0" r="r" b="b"/>
                <a:pathLst>
                  <a:path w="23" h="4">
                    <a:moveTo>
                      <a:pt x="1" y="4"/>
                    </a:moveTo>
                    <a:cubicBezTo>
                      <a:pt x="21" y="4"/>
                      <a:pt x="21" y="4"/>
                      <a:pt x="21" y="4"/>
                    </a:cubicBezTo>
                    <a:cubicBezTo>
                      <a:pt x="22" y="4"/>
                      <a:pt x="23" y="3"/>
                      <a:pt x="23" y="2"/>
                    </a:cubicBezTo>
                    <a:cubicBezTo>
                      <a:pt x="23" y="1"/>
                      <a:pt x="22" y="0"/>
                      <a:pt x="21" y="0"/>
                    </a:cubicBezTo>
                    <a:cubicBezTo>
                      <a:pt x="1" y="0"/>
                      <a:pt x="1" y="0"/>
                      <a:pt x="1" y="0"/>
                    </a:cubicBezTo>
                    <a:cubicBezTo>
                      <a:pt x="0" y="0"/>
                      <a:pt x="0" y="1"/>
                      <a:pt x="0" y="2"/>
                    </a:cubicBezTo>
                    <a:cubicBezTo>
                      <a:pt x="0" y="3"/>
                      <a:pt x="0" y="4"/>
                      <a:pt x="1" y="4"/>
                    </a:cubicBezTo>
                    <a:close/>
                    <a:moveTo>
                      <a:pt x="1" y="4"/>
                    </a:moveTo>
                    <a:cubicBezTo>
                      <a:pt x="1" y="4"/>
                      <a:pt x="1" y="4"/>
                      <a:pt x="1" y="4"/>
                    </a:cubicBezTo>
                  </a:path>
                </a:pathLst>
              </a:custGeom>
              <a:grpFill/>
              <a:ln w="9525">
                <a:noFill/>
                <a:round/>
                <a:headEnd/>
                <a:tailEnd/>
              </a:ln>
            </p:spPr>
            <p:txBody>
              <a:bodyPr/>
              <a:lstStyle/>
              <a:p>
                <a:pPr>
                  <a:defRPr/>
                </a:pPr>
                <a:endParaRPr lang="en-US" sz="2000">
                  <a:solidFill>
                    <a:srgbClr val="525252"/>
                  </a:solidFill>
                  <a:latin typeface="Calibri" panose="020F0502020204030204" pitchFamily="34" charset="0"/>
                  <a:cs typeface="Calibri" panose="020F0502020204030204" pitchFamily="34" charset="0"/>
                </a:endParaRPr>
              </a:p>
            </p:txBody>
          </p:sp>
          <p:sp>
            <p:nvSpPr>
              <p:cNvPr id="31" name="Freeform 134">
                <a:extLst>
                  <a:ext uri="{FF2B5EF4-FFF2-40B4-BE49-F238E27FC236}">
                    <a16:creationId xmlns:a16="http://schemas.microsoft.com/office/drawing/2014/main" id="{692C4A56-09C4-416F-81F7-9709F758CF28}"/>
                  </a:ext>
                </a:extLst>
              </p:cNvPr>
              <p:cNvSpPr>
                <a:spLocks noEditPoints="1"/>
              </p:cNvSpPr>
              <p:nvPr/>
            </p:nvSpPr>
            <p:spPr bwMode="auto">
              <a:xfrm>
                <a:off x="6543675" y="2820988"/>
                <a:ext cx="66675" cy="9525"/>
              </a:xfrm>
              <a:custGeom>
                <a:avLst/>
                <a:gdLst/>
                <a:ahLst/>
                <a:cxnLst>
                  <a:cxn ang="0">
                    <a:pos x="1" y="3"/>
                  </a:cxn>
                  <a:cxn ang="0">
                    <a:pos x="21" y="3"/>
                  </a:cxn>
                  <a:cxn ang="0">
                    <a:pos x="23" y="1"/>
                  </a:cxn>
                  <a:cxn ang="0">
                    <a:pos x="21" y="0"/>
                  </a:cxn>
                  <a:cxn ang="0">
                    <a:pos x="1" y="0"/>
                  </a:cxn>
                  <a:cxn ang="0">
                    <a:pos x="0" y="1"/>
                  </a:cxn>
                  <a:cxn ang="0">
                    <a:pos x="1" y="3"/>
                  </a:cxn>
                  <a:cxn ang="0">
                    <a:pos x="1" y="3"/>
                  </a:cxn>
                  <a:cxn ang="0">
                    <a:pos x="1" y="3"/>
                  </a:cxn>
                </a:cxnLst>
                <a:rect l="0" t="0" r="r" b="b"/>
                <a:pathLst>
                  <a:path w="23" h="3">
                    <a:moveTo>
                      <a:pt x="1" y="3"/>
                    </a:moveTo>
                    <a:cubicBezTo>
                      <a:pt x="21" y="3"/>
                      <a:pt x="21" y="3"/>
                      <a:pt x="21" y="3"/>
                    </a:cubicBezTo>
                    <a:cubicBezTo>
                      <a:pt x="22" y="3"/>
                      <a:pt x="23" y="2"/>
                      <a:pt x="23" y="1"/>
                    </a:cubicBezTo>
                    <a:cubicBezTo>
                      <a:pt x="23" y="0"/>
                      <a:pt x="22" y="0"/>
                      <a:pt x="21" y="0"/>
                    </a:cubicBezTo>
                    <a:cubicBezTo>
                      <a:pt x="1" y="0"/>
                      <a:pt x="1" y="0"/>
                      <a:pt x="1" y="0"/>
                    </a:cubicBezTo>
                    <a:cubicBezTo>
                      <a:pt x="0" y="0"/>
                      <a:pt x="0" y="0"/>
                      <a:pt x="0" y="1"/>
                    </a:cubicBezTo>
                    <a:cubicBezTo>
                      <a:pt x="0" y="2"/>
                      <a:pt x="0" y="3"/>
                      <a:pt x="1" y="3"/>
                    </a:cubicBezTo>
                    <a:close/>
                    <a:moveTo>
                      <a:pt x="1" y="3"/>
                    </a:moveTo>
                    <a:cubicBezTo>
                      <a:pt x="1" y="3"/>
                      <a:pt x="1" y="3"/>
                      <a:pt x="1" y="3"/>
                    </a:cubicBezTo>
                  </a:path>
                </a:pathLst>
              </a:custGeom>
              <a:grpFill/>
              <a:ln w="9525">
                <a:noFill/>
                <a:round/>
                <a:headEnd/>
                <a:tailEnd/>
              </a:ln>
            </p:spPr>
            <p:txBody>
              <a:bodyPr/>
              <a:lstStyle/>
              <a:p>
                <a:pPr>
                  <a:defRPr/>
                </a:pPr>
                <a:endParaRPr lang="en-US" sz="2000">
                  <a:solidFill>
                    <a:srgbClr val="525252"/>
                  </a:solidFill>
                  <a:latin typeface="Calibri" panose="020F0502020204030204" pitchFamily="34" charset="0"/>
                  <a:cs typeface="Calibri" panose="020F0502020204030204" pitchFamily="34" charset="0"/>
                </a:endParaRPr>
              </a:p>
            </p:txBody>
          </p:sp>
          <p:sp>
            <p:nvSpPr>
              <p:cNvPr id="32" name="Freeform 135">
                <a:extLst>
                  <a:ext uri="{FF2B5EF4-FFF2-40B4-BE49-F238E27FC236}">
                    <a16:creationId xmlns:a16="http://schemas.microsoft.com/office/drawing/2014/main" id="{C45EC220-3FD2-460E-8A6F-75E0A266EE23}"/>
                  </a:ext>
                </a:extLst>
              </p:cNvPr>
              <p:cNvSpPr>
                <a:spLocks noEditPoints="1"/>
              </p:cNvSpPr>
              <p:nvPr/>
            </p:nvSpPr>
            <p:spPr bwMode="auto">
              <a:xfrm>
                <a:off x="6543675" y="2852738"/>
                <a:ext cx="142875" cy="12700"/>
              </a:xfrm>
              <a:custGeom>
                <a:avLst/>
                <a:gdLst/>
                <a:ahLst/>
                <a:cxnLst>
                  <a:cxn ang="0">
                    <a:pos x="0" y="2"/>
                  </a:cxn>
                  <a:cxn ang="0">
                    <a:pos x="1" y="4"/>
                  </a:cxn>
                  <a:cxn ang="0">
                    <a:pos x="48" y="4"/>
                  </a:cxn>
                  <a:cxn ang="0">
                    <a:pos x="49" y="2"/>
                  </a:cxn>
                  <a:cxn ang="0">
                    <a:pos x="48" y="0"/>
                  </a:cxn>
                  <a:cxn ang="0">
                    <a:pos x="1" y="0"/>
                  </a:cxn>
                  <a:cxn ang="0">
                    <a:pos x="0" y="2"/>
                  </a:cxn>
                  <a:cxn ang="0">
                    <a:pos x="0" y="2"/>
                  </a:cxn>
                  <a:cxn ang="0">
                    <a:pos x="0" y="2"/>
                  </a:cxn>
                </a:cxnLst>
                <a:rect l="0" t="0" r="r" b="b"/>
                <a:pathLst>
                  <a:path w="49" h="4">
                    <a:moveTo>
                      <a:pt x="0" y="2"/>
                    </a:moveTo>
                    <a:cubicBezTo>
                      <a:pt x="0" y="3"/>
                      <a:pt x="0" y="4"/>
                      <a:pt x="1" y="4"/>
                    </a:cubicBezTo>
                    <a:cubicBezTo>
                      <a:pt x="48" y="4"/>
                      <a:pt x="48" y="4"/>
                      <a:pt x="48" y="4"/>
                    </a:cubicBezTo>
                    <a:cubicBezTo>
                      <a:pt x="49" y="4"/>
                      <a:pt x="49" y="3"/>
                      <a:pt x="49" y="2"/>
                    </a:cubicBezTo>
                    <a:cubicBezTo>
                      <a:pt x="49" y="1"/>
                      <a:pt x="49" y="0"/>
                      <a:pt x="48" y="0"/>
                    </a:cubicBezTo>
                    <a:cubicBezTo>
                      <a:pt x="1" y="0"/>
                      <a:pt x="1" y="0"/>
                      <a:pt x="1" y="0"/>
                    </a:cubicBezTo>
                    <a:cubicBezTo>
                      <a:pt x="0" y="0"/>
                      <a:pt x="0" y="1"/>
                      <a:pt x="0" y="2"/>
                    </a:cubicBezTo>
                    <a:close/>
                    <a:moveTo>
                      <a:pt x="0" y="2"/>
                    </a:moveTo>
                    <a:cubicBezTo>
                      <a:pt x="0" y="2"/>
                      <a:pt x="0" y="2"/>
                      <a:pt x="0" y="2"/>
                    </a:cubicBezTo>
                  </a:path>
                </a:pathLst>
              </a:custGeom>
              <a:grpFill/>
              <a:ln w="9525">
                <a:noFill/>
                <a:round/>
                <a:headEnd/>
                <a:tailEnd/>
              </a:ln>
            </p:spPr>
            <p:txBody>
              <a:bodyPr/>
              <a:lstStyle/>
              <a:p>
                <a:pPr>
                  <a:defRPr/>
                </a:pPr>
                <a:endParaRPr lang="en-US" sz="2000">
                  <a:solidFill>
                    <a:srgbClr val="525252"/>
                  </a:solidFill>
                  <a:latin typeface="Calibri" panose="020F0502020204030204" pitchFamily="34" charset="0"/>
                  <a:cs typeface="Calibri" panose="020F0502020204030204" pitchFamily="34" charset="0"/>
                </a:endParaRPr>
              </a:p>
            </p:txBody>
          </p:sp>
          <p:sp>
            <p:nvSpPr>
              <p:cNvPr id="33" name="Freeform 136">
                <a:extLst>
                  <a:ext uri="{FF2B5EF4-FFF2-40B4-BE49-F238E27FC236}">
                    <a16:creationId xmlns:a16="http://schemas.microsoft.com/office/drawing/2014/main" id="{CB3CCEA1-427C-4B75-BE95-0D68D1549A41}"/>
                  </a:ext>
                </a:extLst>
              </p:cNvPr>
              <p:cNvSpPr>
                <a:spLocks noEditPoints="1"/>
              </p:cNvSpPr>
              <p:nvPr/>
            </p:nvSpPr>
            <p:spPr bwMode="auto">
              <a:xfrm>
                <a:off x="6418263" y="2921001"/>
                <a:ext cx="268288" cy="11113"/>
              </a:xfrm>
              <a:custGeom>
                <a:avLst/>
                <a:gdLst/>
                <a:ahLst/>
                <a:cxnLst>
                  <a:cxn ang="0">
                    <a:pos x="91" y="0"/>
                  </a:cxn>
                  <a:cxn ang="0">
                    <a:pos x="2" y="0"/>
                  </a:cxn>
                  <a:cxn ang="0">
                    <a:pos x="0" y="2"/>
                  </a:cxn>
                  <a:cxn ang="0">
                    <a:pos x="2" y="4"/>
                  </a:cxn>
                  <a:cxn ang="0">
                    <a:pos x="91" y="4"/>
                  </a:cxn>
                  <a:cxn ang="0">
                    <a:pos x="92" y="2"/>
                  </a:cxn>
                  <a:cxn ang="0">
                    <a:pos x="91" y="0"/>
                  </a:cxn>
                  <a:cxn ang="0">
                    <a:pos x="91" y="0"/>
                  </a:cxn>
                  <a:cxn ang="0">
                    <a:pos x="91" y="0"/>
                  </a:cxn>
                </a:cxnLst>
                <a:rect l="0" t="0" r="r" b="b"/>
                <a:pathLst>
                  <a:path w="92" h="4">
                    <a:moveTo>
                      <a:pt x="91" y="0"/>
                    </a:moveTo>
                    <a:cubicBezTo>
                      <a:pt x="2" y="0"/>
                      <a:pt x="2" y="0"/>
                      <a:pt x="2" y="0"/>
                    </a:cubicBezTo>
                    <a:cubicBezTo>
                      <a:pt x="1" y="0"/>
                      <a:pt x="0" y="1"/>
                      <a:pt x="0" y="2"/>
                    </a:cubicBezTo>
                    <a:cubicBezTo>
                      <a:pt x="0" y="3"/>
                      <a:pt x="1" y="4"/>
                      <a:pt x="2" y="4"/>
                    </a:cubicBezTo>
                    <a:cubicBezTo>
                      <a:pt x="91" y="4"/>
                      <a:pt x="91" y="4"/>
                      <a:pt x="91" y="4"/>
                    </a:cubicBezTo>
                    <a:cubicBezTo>
                      <a:pt x="92" y="4"/>
                      <a:pt x="92" y="3"/>
                      <a:pt x="92" y="2"/>
                    </a:cubicBezTo>
                    <a:cubicBezTo>
                      <a:pt x="92" y="1"/>
                      <a:pt x="92" y="0"/>
                      <a:pt x="91" y="0"/>
                    </a:cubicBezTo>
                    <a:close/>
                    <a:moveTo>
                      <a:pt x="91" y="0"/>
                    </a:moveTo>
                    <a:cubicBezTo>
                      <a:pt x="91" y="0"/>
                      <a:pt x="91" y="0"/>
                      <a:pt x="91" y="0"/>
                    </a:cubicBezTo>
                  </a:path>
                </a:pathLst>
              </a:custGeom>
              <a:grpFill/>
              <a:ln w="9525">
                <a:noFill/>
                <a:round/>
                <a:headEnd/>
                <a:tailEnd/>
              </a:ln>
            </p:spPr>
            <p:txBody>
              <a:bodyPr/>
              <a:lstStyle/>
              <a:p>
                <a:pPr>
                  <a:defRPr/>
                </a:pPr>
                <a:endParaRPr lang="en-US" sz="2000">
                  <a:solidFill>
                    <a:srgbClr val="525252"/>
                  </a:solidFill>
                  <a:latin typeface="Calibri" panose="020F0502020204030204" pitchFamily="34" charset="0"/>
                  <a:cs typeface="Calibri" panose="020F0502020204030204" pitchFamily="34" charset="0"/>
                </a:endParaRPr>
              </a:p>
            </p:txBody>
          </p:sp>
          <p:sp>
            <p:nvSpPr>
              <p:cNvPr id="34" name="Freeform 137">
                <a:extLst>
                  <a:ext uri="{FF2B5EF4-FFF2-40B4-BE49-F238E27FC236}">
                    <a16:creationId xmlns:a16="http://schemas.microsoft.com/office/drawing/2014/main" id="{87FC3A89-5CE9-46F7-AFD4-DE3BF7B4A7DA}"/>
                  </a:ext>
                </a:extLst>
              </p:cNvPr>
              <p:cNvSpPr>
                <a:spLocks noEditPoints="1"/>
              </p:cNvSpPr>
              <p:nvPr/>
            </p:nvSpPr>
            <p:spPr bwMode="auto">
              <a:xfrm>
                <a:off x="6418263" y="2955926"/>
                <a:ext cx="268288" cy="9525"/>
              </a:xfrm>
              <a:custGeom>
                <a:avLst/>
                <a:gdLst/>
                <a:ahLst/>
                <a:cxnLst>
                  <a:cxn ang="0">
                    <a:pos x="91" y="0"/>
                  </a:cxn>
                  <a:cxn ang="0">
                    <a:pos x="2" y="0"/>
                  </a:cxn>
                  <a:cxn ang="0">
                    <a:pos x="0" y="1"/>
                  </a:cxn>
                  <a:cxn ang="0">
                    <a:pos x="2" y="3"/>
                  </a:cxn>
                  <a:cxn ang="0">
                    <a:pos x="91" y="3"/>
                  </a:cxn>
                  <a:cxn ang="0">
                    <a:pos x="92" y="1"/>
                  </a:cxn>
                  <a:cxn ang="0">
                    <a:pos x="91" y="0"/>
                  </a:cxn>
                  <a:cxn ang="0">
                    <a:pos x="91" y="0"/>
                  </a:cxn>
                  <a:cxn ang="0">
                    <a:pos x="91" y="0"/>
                  </a:cxn>
                </a:cxnLst>
                <a:rect l="0" t="0" r="r" b="b"/>
                <a:pathLst>
                  <a:path w="92" h="3">
                    <a:moveTo>
                      <a:pt x="91" y="0"/>
                    </a:moveTo>
                    <a:cubicBezTo>
                      <a:pt x="2" y="0"/>
                      <a:pt x="2" y="0"/>
                      <a:pt x="2" y="0"/>
                    </a:cubicBezTo>
                    <a:cubicBezTo>
                      <a:pt x="1" y="0"/>
                      <a:pt x="0" y="0"/>
                      <a:pt x="0" y="1"/>
                    </a:cubicBezTo>
                    <a:cubicBezTo>
                      <a:pt x="0" y="3"/>
                      <a:pt x="1" y="3"/>
                      <a:pt x="2" y="3"/>
                    </a:cubicBezTo>
                    <a:cubicBezTo>
                      <a:pt x="91" y="3"/>
                      <a:pt x="91" y="3"/>
                      <a:pt x="91" y="3"/>
                    </a:cubicBezTo>
                    <a:cubicBezTo>
                      <a:pt x="92" y="3"/>
                      <a:pt x="92" y="3"/>
                      <a:pt x="92" y="1"/>
                    </a:cubicBezTo>
                    <a:cubicBezTo>
                      <a:pt x="92" y="0"/>
                      <a:pt x="92" y="0"/>
                      <a:pt x="91" y="0"/>
                    </a:cubicBezTo>
                    <a:close/>
                    <a:moveTo>
                      <a:pt x="91" y="0"/>
                    </a:moveTo>
                    <a:cubicBezTo>
                      <a:pt x="91" y="0"/>
                      <a:pt x="91" y="0"/>
                      <a:pt x="91" y="0"/>
                    </a:cubicBezTo>
                  </a:path>
                </a:pathLst>
              </a:custGeom>
              <a:grpFill/>
              <a:ln w="9525">
                <a:noFill/>
                <a:round/>
                <a:headEnd/>
                <a:tailEnd/>
              </a:ln>
            </p:spPr>
            <p:txBody>
              <a:bodyPr/>
              <a:lstStyle/>
              <a:p>
                <a:pPr>
                  <a:defRPr/>
                </a:pPr>
                <a:endParaRPr lang="en-US" sz="2000">
                  <a:solidFill>
                    <a:srgbClr val="525252"/>
                  </a:solidFill>
                  <a:latin typeface="Calibri" panose="020F0502020204030204" pitchFamily="34" charset="0"/>
                  <a:cs typeface="Calibri" panose="020F0502020204030204" pitchFamily="34" charset="0"/>
                </a:endParaRPr>
              </a:p>
            </p:txBody>
          </p:sp>
          <p:sp>
            <p:nvSpPr>
              <p:cNvPr id="35" name="Freeform 138">
                <a:extLst>
                  <a:ext uri="{FF2B5EF4-FFF2-40B4-BE49-F238E27FC236}">
                    <a16:creationId xmlns:a16="http://schemas.microsoft.com/office/drawing/2014/main" id="{A199337A-7BDA-490C-A619-1E618CDFEE23}"/>
                  </a:ext>
                </a:extLst>
              </p:cNvPr>
              <p:cNvSpPr>
                <a:spLocks noEditPoints="1"/>
              </p:cNvSpPr>
              <p:nvPr/>
            </p:nvSpPr>
            <p:spPr bwMode="auto">
              <a:xfrm>
                <a:off x="6418263" y="2987676"/>
                <a:ext cx="268288" cy="12700"/>
              </a:xfrm>
              <a:custGeom>
                <a:avLst/>
                <a:gdLst/>
                <a:ahLst/>
                <a:cxnLst>
                  <a:cxn ang="0">
                    <a:pos x="91" y="0"/>
                  </a:cxn>
                  <a:cxn ang="0">
                    <a:pos x="2" y="0"/>
                  </a:cxn>
                  <a:cxn ang="0">
                    <a:pos x="0" y="2"/>
                  </a:cxn>
                  <a:cxn ang="0">
                    <a:pos x="2" y="4"/>
                  </a:cxn>
                  <a:cxn ang="0">
                    <a:pos x="91" y="4"/>
                  </a:cxn>
                  <a:cxn ang="0">
                    <a:pos x="92" y="2"/>
                  </a:cxn>
                  <a:cxn ang="0">
                    <a:pos x="91" y="0"/>
                  </a:cxn>
                  <a:cxn ang="0">
                    <a:pos x="91" y="0"/>
                  </a:cxn>
                  <a:cxn ang="0">
                    <a:pos x="91" y="0"/>
                  </a:cxn>
                </a:cxnLst>
                <a:rect l="0" t="0" r="r" b="b"/>
                <a:pathLst>
                  <a:path w="92" h="4">
                    <a:moveTo>
                      <a:pt x="91" y="0"/>
                    </a:moveTo>
                    <a:cubicBezTo>
                      <a:pt x="2" y="0"/>
                      <a:pt x="2" y="0"/>
                      <a:pt x="2" y="0"/>
                    </a:cubicBezTo>
                    <a:cubicBezTo>
                      <a:pt x="1" y="0"/>
                      <a:pt x="0" y="1"/>
                      <a:pt x="0" y="2"/>
                    </a:cubicBezTo>
                    <a:cubicBezTo>
                      <a:pt x="0" y="3"/>
                      <a:pt x="1" y="4"/>
                      <a:pt x="2" y="4"/>
                    </a:cubicBezTo>
                    <a:cubicBezTo>
                      <a:pt x="91" y="4"/>
                      <a:pt x="91" y="4"/>
                      <a:pt x="91" y="4"/>
                    </a:cubicBezTo>
                    <a:cubicBezTo>
                      <a:pt x="92" y="4"/>
                      <a:pt x="92" y="3"/>
                      <a:pt x="92" y="2"/>
                    </a:cubicBezTo>
                    <a:cubicBezTo>
                      <a:pt x="92" y="1"/>
                      <a:pt x="92" y="0"/>
                      <a:pt x="91" y="0"/>
                    </a:cubicBezTo>
                    <a:close/>
                    <a:moveTo>
                      <a:pt x="91" y="0"/>
                    </a:moveTo>
                    <a:cubicBezTo>
                      <a:pt x="91" y="0"/>
                      <a:pt x="91" y="0"/>
                      <a:pt x="91" y="0"/>
                    </a:cubicBezTo>
                  </a:path>
                </a:pathLst>
              </a:custGeom>
              <a:grpFill/>
              <a:ln w="9525">
                <a:noFill/>
                <a:round/>
                <a:headEnd/>
                <a:tailEnd/>
              </a:ln>
            </p:spPr>
            <p:txBody>
              <a:bodyPr/>
              <a:lstStyle/>
              <a:p>
                <a:pPr>
                  <a:defRPr/>
                </a:pPr>
                <a:endParaRPr lang="en-US" sz="2000">
                  <a:solidFill>
                    <a:srgbClr val="525252"/>
                  </a:solidFill>
                  <a:latin typeface="Calibri" panose="020F0502020204030204" pitchFamily="34" charset="0"/>
                  <a:cs typeface="Calibri" panose="020F0502020204030204" pitchFamily="34" charset="0"/>
                </a:endParaRPr>
              </a:p>
            </p:txBody>
          </p:sp>
          <p:sp>
            <p:nvSpPr>
              <p:cNvPr id="36" name="Freeform 139">
                <a:extLst>
                  <a:ext uri="{FF2B5EF4-FFF2-40B4-BE49-F238E27FC236}">
                    <a16:creationId xmlns:a16="http://schemas.microsoft.com/office/drawing/2014/main" id="{F2A0C402-5EE1-4942-958C-18CD6BC61E77}"/>
                  </a:ext>
                </a:extLst>
              </p:cNvPr>
              <p:cNvSpPr>
                <a:spLocks noEditPoints="1"/>
              </p:cNvSpPr>
              <p:nvPr/>
            </p:nvSpPr>
            <p:spPr bwMode="auto">
              <a:xfrm>
                <a:off x="6418263" y="2889251"/>
                <a:ext cx="268288" cy="7938"/>
              </a:xfrm>
              <a:custGeom>
                <a:avLst/>
                <a:gdLst/>
                <a:ahLst/>
                <a:cxnLst>
                  <a:cxn ang="0">
                    <a:pos x="91" y="0"/>
                  </a:cxn>
                  <a:cxn ang="0">
                    <a:pos x="2" y="0"/>
                  </a:cxn>
                  <a:cxn ang="0">
                    <a:pos x="0" y="1"/>
                  </a:cxn>
                  <a:cxn ang="0">
                    <a:pos x="2" y="3"/>
                  </a:cxn>
                  <a:cxn ang="0">
                    <a:pos x="91" y="3"/>
                  </a:cxn>
                  <a:cxn ang="0">
                    <a:pos x="92" y="1"/>
                  </a:cxn>
                  <a:cxn ang="0">
                    <a:pos x="91" y="0"/>
                  </a:cxn>
                  <a:cxn ang="0">
                    <a:pos x="91" y="0"/>
                  </a:cxn>
                  <a:cxn ang="0">
                    <a:pos x="91" y="0"/>
                  </a:cxn>
                </a:cxnLst>
                <a:rect l="0" t="0" r="r" b="b"/>
                <a:pathLst>
                  <a:path w="92" h="3">
                    <a:moveTo>
                      <a:pt x="91" y="0"/>
                    </a:moveTo>
                    <a:cubicBezTo>
                      <a:pt x="2" y="0"/>
                      <a:pt x="2" y="0"/>
                      <a:pt x="2" y="0"/>
                    </a:cubicBezTo>
                    <a:cubicBezTo>
                      <a:pt x="1" y="0"/>
                      <a:pt x="0" y="0"/>
                      <a:pt x="0" y="1"/>
                    </a:cubicBezTo>
                    <a:cubicBezTo>
                      <a:pt x="0" y="3"/>
                      <a:pt x="1" y="3"/>
                      <a:pt x="2" y="3"/>
                    </a:cubicBezTo>
                    <a:cubicBezTo>
                      <a:pt x="91" y="3"/>
                      <a:pt x="91" y="3"/>
                      <a:pt x="91" y="3"/>
                    </a:cubicBezTo>
                    <a:cubicBezTo>
                      <a:pt x="92" y="3"/>
                      <a:pt x="92" y="3"/>
                      <a:pt x="92" y="1"/>
                    </a:cubicBezTo>
                    <a:cubicBezTo>
                      <a:pt x="92" y="0"/>
                      <a:pt x="92" y="0"/>
                      <a:pt x="91" y="0"/>
                    </a:cubicBezTo>
                    <a:close/>
                    <a:moveTo>
                      <a:pt x="91" y="0"/>
                    </a:moveTo>
                    <a:cubicBezTo>
                      <a:pt x="91" y="0"/>
                      <a:pt x="91" y="0"/>
                      <a:pt x="91" y="0"/>
                    </a:cubicBezTo>
                  </a:path>
                </a:pathLst>
              </a:custGeom>
              <a:grpFill/>
              <a:ln w="9525">
                <a:noFill/>
                <a:round/>
                <a:headEnd/>
                <a:tailEnd/>
              </a:ln>
            </p:spPr>
            <p:txBody>
              <a:bodyPr/>
              <a:lstStyle/>
              <a:p>
                <a:pPr>
                  <a:defRPr/>
                </a:pPr>
                <a:endParaRPr lang="en-US" sz="2000">
                  <a:solidFill>
                    <a:srgbClr val="525252"/>
                  </a:solidFill>
                  <a:latin typeface="Calibri" panose="020F0502020204030204" pitchFamily="34" charset="0"/>
                  <a:cs typeface="Calibri" panose="020F0502020204030204" pitchFamily="34" charset="0"/>
                </a:endParaRPr>
              </a:p>
            </p:txBody>
          </p:sp>
          <p:sp>
            <p:nvSpPr>
              <p:cNvPr id="37" name="Freeform 140">
                <a:extLst>
                  <a:ext uri="{FF2B5EF4-FFF2-40B4-BE49-F238E27FC236}">
                    <a16:creationId xmlns:a16="http://schemas.microsoft.com/office/drawing/2014/main" id="{A14F37B2-91F5-4078-B573-70C62EC4FD51}"/>
                  </a:ext>
                </a:extLst>
              </p:cNvPr>
              <p:cNvSpPr>
                <a:spLocks noEditPoints="1"/>
              </p:cNvSpPr>
              <p:nvPr/>
            </p:nvSpPr>
            <p:spPr bwMode="auto">
              <a:xfrm>
                <a:off x="6418263" y="2774951"/>
                <a:ext cx="101600" cy="90488"/>
              </a:xfrm>
              <a:custGeom>
                <a:avLst/>
                <a:gdLst/>
                <a:ahLst/>
                <a:cxnLst>
                  <a:cxn ang="0">
                    <a:pos x="4" y="31"/>
                  </a:cxn>
                  <a:cxn ang="0">
                    <a:pos x="31" y="31"/>
                  </a:cxn>
                  <a:cxn ang="0">
                    <a:pos x="35" y="27"/>
                  </a:cxn>
                  <a:cxn ang="0">
                    <a:pos x="35" y="4"/>
                  </a:cxn>
                  <a:cxn ang="0">
                    <a:pos x="31" y="0"/>
                  </a:cxn>
                  <a:cxn ang="0">
                    <a:pos x="4" y="0"/>
                  </a:cxn>
                  <a:cxn ang="0">
                    <a:pos x="0" y="4"/>
                  </a:cxn>
                  <a:cxn ang="0">
                    <a:pos x="0" y="27"/>
                  </a:cxn>
                  <a:cxn ang="0">
                    <a:pos x="4" y="31"/>
                  </a:cxn>
                  <a:cxn ang="0">
                    <a:pos x="8" y="8"/>
                  </a:cxn>
                  <a:cxn ang="0">
                    <a:pos x="27" y="8"/>
                  </a:cxn>
                  <a:cxn ang="0">
                    <a:pos x="27" y="23"/>
                  </a:cxn>
                  <a:cxn ang="0">
                    <a:pos x="8" y="23"/>
                  </a:cxn>
                  <a:cxn ang="0">
                    <a:pos x="8" y="8"/>
                  </a:cxn>
                  <a:cxn ang="0">
                    <a:pos x="8" y="8"/>
                  </a:cxn>
                  <a:cxn ang="0">
                    <a:pos x="8" y="8"/>
                  </a:cxn>
                </a:cxnLst>
                <a:rect l="0" t="0" r="r" b="b"/>
                <a:pathLst>
                  <a:path w="35" h="31">
                    <a:moveTo>
                      <a:pt x="4" y="31"/>
                    </a:moveTo>
                    <a:cubicBezTo>
                      <a:pt x="31" y="31"/>
                      <a:pt x="31" y="31"/>
                      <a:pt x="31" y="31"/>
                    </a:cubicBezTo>
                    <a:cubicBezTo>
                      <a:pt x="33" y="31"/>
                      <a:pt x="35" y="29"/>
                      <a:pt x="35" y="27"/>
                    </a:cubicBezTo>
                    <a:cubicBezTo>
                      <a:pt x="35" y="4"/>
                      <a:pt x="35" y="4"/>
                      <a:pt x="35" y="4"/>
                    </a:cubicBezTo>
                    <a:cubicBezTo>
                      <a:pt x="35" y="2"/>
                      <a:pt x="33" y="0"/>
                      <a:pt x="31" y="0"/>
                    </a:cubicBezTo>
                    <a:cubicBezTo>
                      <a:pt x="4" y="0"/>
                      <a:pt x="4" y="0"/>
                      <a:pt x="4" y="0"/>
                    </a:cubicBezTo>
                    <a:cubicBezTo>
                      <a:pt x="2" y="0"/>
                      <a:pt x="0" y="2"/>
                      <a:pt x="0" y="4"/>
                    </a:cubicBezTo>
                    <a:cubicBezTo>
                      <a:pt x="0" y="27"/>
                      <a:pt x="0" y="27"/>
                      <a:pt x="0" y="27"/>
                    </a:cubicBezTo>
                    <a:cubicBezTo>
                      <a:pt x="0" y="29"/>
                      <a:pt x="2" y="31"/>
                      <a:pt x="4" y="31"/>
                    </a:cubicBezTo>
                    <a:close/>
                    <a:moveTo>
                      <a:pt x="8" y="8"/>
                    </a:moveTo>
                    <a:cubicBezTo>
                      <a:pt x="27" y="8"/>
                      <a:pt x="27" y="8"/>
                      <a:pt x="27" y="8"/>
                    </a:cubicBezTo>
                    <a:cubicBezTo>
                      <a:pt x="27" y="23"/>
                      <a:pt x="27" y="23"/>
                      <a:pt x="27" y="23"/>
                    </a:cubicBezTo>
                    <a:cubicBezTo>
                      <a:pt x="8" y="23"/>
                      <a:pt x="8" y="23"/>
                      <a:pt x="8" y="23"/>
                    </a:cubicBezTo>
                    <a:lnTo>
                      <a:pt x="8" y="8"/>
                    </a:lnTo>
                    <a:close/>
                    <a:moveTo>
                      <a:pt x="8" y="8"/>
                    </a:moveTo>
                    <a:cubicBezTo>
                      <a:pt x="8" y="8"/>
                      <a:pt x="8" y="8"/>
                      <a:pt x="8" y="8"/>
                    </a:cubicBezTo>
                  </a:path>
                </a:pathLst>
              </a:custGeom>
              <a:grpFill/>
              <a:ln w="9525">
                <a:noFill/>
                <a:round/>
                <a:headEnd/>
                <a:tailEnd/>
              </a:ln>
            </p:spPr>
            <p:txBody>
              <a:bodyPr/>
              <a:lstStyle/>
              <a:p>
                <a:pPr>
                  <a:defRPr/>
                </a:pPr>
                <a:endParaRPr lang="en-US" sz="2000">
                  <a:solidFill>
                    <a:srgbClr val="525252"/>
                  </a:solidFill>
                  <a:latin typeface="Calibri" panose="020F0502020204030204" pitchFamily="34" charset="0"/>
                  <a:cs typeface="Calibri" panose="020F0502020204030204" pitchFamily="34" charset="0"/>
                </a:endParaRPr>
              </a:p>
            </p:txBody>
          </p:sp>
        </p:grpSp>
      </p:grpSp>
      <p:grpSp>
        <p:nvGrpSpPr>
          <p:cNvPr id="38" name="Group 37">
            <a:extLst>
              <a:ext uri="{FF2B5EF4-FFF2-40B4-BE49-F238E27FC236}">
                <a16:creationId xmlns:a16="http://schemas.microsoft.com/office/drawing/2014/main" id="{6DA9C98C-264F-480A-9A53-C5E8D91E68B0}"/>
              </a:ext>
            </a:extLst>
          </p:cNvPr>
          <p:cNvGrpSpPr/>
          <p:nvPr/>
        </p:nvGrpSpPr>
        <p:grpSpPr>
          <a:xfrm>
            <a:off x="7884714" y="1839689"/>
            <a:ext cx="3125855" cy="4633041"/>
            <a:chOff x="6021362" y="1970318"/>
            <a:chExt cx="2781326" cy="4633041"/>
          </a:xfrm>
        </p:grpSpPr>
        <p:sp>
          <p:nvSpPr>
            <p:cNvPr id="39" name="Rounded Rectangle 34">
              <a:extLst>
                <a:ext uri="{FF2B5EF4-FFF2-40B4-BE49-F238E27FC236}">
                  <a16:creationId xmlns:a16="http://schemas.microsoft.com/office/drawing/2014/main" id="{31FF5E4F-BE79-4704-B2B8-D5C148FCCD6F}"/>
                </a:ext>
              </a:extLst>
            </p:cNvPr>
            <p:cNvSpPr/>
            <p:nvPr/>
          </p:nvSpPr>
          <p:spPr>
            <a:xfrm>
              <a:off x="6021362" y="5409823"/>
              <a:ext cx="2755900" cy="1193536"/>
            </a:xfrm>
            <a:prstGeom prst="roundRect">
              <a:avLst/>
            </a:prstGeom>
            <a:solidFill>
              <a:srgbClr val="0070C0">
                <a:alpha val="25000"/>
              </a:srgbClr>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t" anchorCtr="0"/>
            <a:lstStyle/>
            <a:p>
              <a:pPr marL="171450" indent="-171450">
                <a:buFont typeface="Arial" panose="020B0604020202020204" pitchFamily="34" charset="0"/>
                <a:buChar char="•"/>
              </a:pPr>
              <a:r>
                <a:rPr lang="en-US" sz="1100" dirty="0">
                  <a:solidFill>
                    <a:schemeClr val="tx1"/>
                  </a:solidFill>
                  <a:latin typeface="Calibri" panose="020F0502020204030204" pitchFamily="34" charset="0"/>
                  <a:cs typeface="Calibri" panose="020F0502020204030204" pitchFamily="34" charset="0"/>
                </a:rPr>
                <a:t>United States Marine – Sargent</a:t>
              </a:r>
            </a:p>
            <a:p>
              <a:pPr marL="171450" indent="-171450">
                <a:buFont typeface="Arial" panose="020B0604020202020204" pitchFamily="34" charset="0"/>
                <a:buChar char="•"/>
              </a:pPr>
              <a:r>
                <a:rPr lang="en-US" sz="1100" dirty="0">
                  <a:solidFill>
                    <a:schemeClr val="tx1"/>
                  </a:solidFill>
                  <a:latin typeface="Calibri" panose="020F0502020204030204" pitchFamily="34" charset="0"/>
                  <a:cs typeface="Calibri" panose="020F0502020204030204" pitchFamily="34" charset="0"/>
                </a:rPr>
                <a:t>OSHA 10</a:t>
              </a:r>
            </a:p>
            <a:p>
              <a:pPr marL="171450" indent="-171450">
                <a:buFont typeface="Arial" panose="020B0604020202020204" pitchFamily="34" charset="0"/>
                <a:buChar char="•"/>
              </a:pPr>
              <a:r>
                <a:rPr lang="en-US" sz="1100" dirty="0">
                  <a:solidFill>
                    <a:schemeClr val="tx1"/>
                  </a:solidFill>
                  <a:latin typeface="Calibri" panose="020F0502020204030204" pitchFamily="34" charset="0"/>
                  <a:cs typeface="Calibri" panose="020F0502020204030204" pitchFamily="34" charset="0"/>
                </a:rPr>
                <a:t>Deputy Sheriff in TN</a:t>
              </a:r>
            </a:p>
            <a:p>
              <a:pPr marL="171450" indent="-171450">
                <a:buFont typeface="Arial" panose="020B0604020202020204" pitchFamily="34" charset="0"/>
                <a:buChar char="•"/>
              </a:pPr>
              <a:endParaRPr lang="en-US" sz="1100" dirty="0">
                <a:solidFill>
                  <a:schemeClr val="tx1"/>
                </a:solidFill>
                <a:latin typeface="Calibri" panose="020F0502020204030204" pitchFamily="34" charset="0"/>
                <a:cs typeface="Calibri" panose="020F0502020204030204" pitchFamily="34" charset="0"/>
              </a:endParaRPr>
            </a:p>
          </p:txBody>
        </p:sp>
        <p:sp>
          <p:nvSpPr>
            <p:cNvPr id="40" name="Rounded Rectangle 35">
              <a:extLst>
                <a:ext uri="{FF2B5EF4-FFF2-40B4-BE49-F238E27FC236}">
                  <a16:creationId xmlns:a16="http://schemas.microsoft.com/office/drawing/2014/main" id="{B2DE2527-AB47-4B7C-90CE-7684293BB6DF}"/>
                </a:ext>
              </a:extLst>
            </p:cNvPr>
            <p:cNvSpPr/>
            <p:nvPr/>
          </p:nvSpPr>
          <p:spPr>
            <a:xfrm>
              <a:off x="6046788" y="3093934"/>
              <a:ext cx="2755900" cy="2055582"/>
            </a:xfrm>
            <a:prstGeom prst="roundRect">
              <a:avLst/>
            </a:prstGeom>
            <a:solidFill>
              <a:srgbClr val="0070C0">
                <a:alpha val="25000"/>
              </a:srgbClr>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t" anchorCtr="0"/>
            <a:lstStyle/>
            <a:p>
              <a:pPr marL="171450" indent="-171450">
                <a:buFont typeface="Arial" panose="020B0604020202020204" pitchFamily="34" charset="0"/>
                <a:buChar char="•"/>
              </a:pPr>
              <a:r>
                <a:rPr lang="en-US" sz="1100" dirty="0">
                  <a:solidFill>
                    <a:schemeClr val="tx1"/>
                  </a:solidFill>
                  <a:latin typeface="Calibri" panose="020F0502020204030204" pitchFamily="34" charset="0"/>
                  <a:cs typeface="Calibri" panose="020F0502020204030204" pitchFamily="34" charset="0"/>
                </a:rPr>
                <a:t>12 years of industrial service field work</a:t>
              </a:r>
            </a:p>
            <a:p>
              <a:pPr marL="171450" indent="-171450">
                <a:buFont typeface="Arial" panose="020B0604020202020204" pitchFamily="34" charset="0"/>
                <a:buChar char="•"/>
              </a:pPr>
              <a:r>
                <a:rPr lang="en-US" sz="1100" dirty="0">
                  <a:solidFill>
                    <a:schemeClr val="tx1"/>
                  </a:solidFill>
                  <a:latin typeface="Calibri" panose="020F0502020204030204" pitchFamily="34" charset="0"/>
                  <a:ea typeface="Calibri" panose="020F0502020204030204" pitchFamily="34" charset="0"/>
                  <a:cs typeface="Calibri" panose="020F0502020204030204" pitchFamily="34" charset="0"/>
                </a:rPr>
                <a:t>10 years of project management</a:t>
              </a:r>
            </a:p>
            <a:p>
              <a:pPr marL="171450" indent="-171450">
                <a:buFont typeface="Arial" panose="020B0604020202020204" pitchFamily="34" charset="0"/>
                <a:buChar char="•"/>
              </a:pPr>
              <a:r>
                <a:rPr lang="en-US" sz="1100" dirty="0">
                  <a:solidFill>
                    <a:schemeClr val="tx1"/>
                  </a:solidFill>
                  <a:latin typeface="Calibri" panose="020F0502020204030204" pitchFamily="34" charset="0"/>
                  <a:ea typeface="Calibri" panose="020F0502020204030204" pitchFamily="34" charset="0"/>
                  <a:cs typeface="Calibri" panose="020F0502020204030204" pitchFamily="34" charset="0"/>
                </a:rPr>
                <a:t>Expertise in </a:t>
              </a:r>
            </a:p>
            <a:p>
              <a:pPr marL="628650" lvl="1" indent="-171450">
                <a:buFont typeface="Arial" panose="020B0604020202020204" pitchFamily="34" charset="0"/>
                <a:buChar char="•"/>
              </a:pPr>
              <a:r>
                <a:rPr lang="en-US" sz="1100" dirty="0">
                  <a:solidFill>
                    <a:schemeClr val="tx1"/>
                  </a:solidFill>
                  <a:latin typeface="Calibri" panose="020F0502020204030204" pitchFamily="34" charset="0"/>
                  <a:ea typeface="Calibri" panose="020F0502020204030204" pitchFamily="34" charset="0"/>
                  <a:cs typeface="Calibri" panose="020F0502020204030204" pitchFamily="34" charset="0"/>
                </a:rPr>
                <a:t>Lube oil flushing</a:t>
              </a:r>
            </a:p>
            <a:p>
              <a:pPr marL="628650" lvl="1" indent="-171450">
                <a:buFont typeface="Arial" panose="020B0604020202020204" pitchFamily="34" charset="0"/>
                <a:buChar char="•"/>
              </a:pPr>
              <a:r>
                <a:rPr lang="en-US" sz="1100" dirty="0">
                  <a:solidFill>
                    <a:schemeClr val="tx1"/>
                  </a:solidFill>
                  <a:latin typeface="Calibri" panose="020F0502020204030204" pitchFamily="34" charset="0"/>
                  <a:ea typeface="Calibri" panose="020F0502020204030204" pitchFamily="34" charset="0"/>
                  <a:cs typeface="Calibri" panose="020F0502020204030204" pitchFamily="34" charset="0"/>
                </a:rPr>
                <a:t>Chemical cleaning</a:t>
              </a:r>
            </a:p>
            <a:p>
              <a:pPr marL="628650" lvl="1" indent="-171450">
                <a:buFont typeface="Arial" panose="020B0604020202020204" pitchFamily="34" charset="0"/>
                <a:buChar char="•"/>
              </a:pPr>
              <a:r>
                <a:rPr lang="en-US" sz="1100" dirty="0">
                  <a:solidFill>
                    <a:schemeClr val="tx1"/>
                  </a:solidFill>
                  <a:latin typeface="Calibri" panose="020F0502020204030204" pitchFamily="34" charset="0"/>
                  <a:ea typeface="Calibri" panose="020F0502020204030204" pitchFamily="34" charset="0"/>
                  <a:cs typeface="Calibri" panose="020F0502020204030204" pitchFamily="34" charset="0"/>
                </a:rPr>
                <a:t>Mechanical flushing</a:t>
              </a:r>
            </a:p>
            <a:p>
              <a:pPr marL="628650" lvl="1" indent="-171450">
                <a:buFont typeface="Arial" panose="020B0604020202020204" pitchFamily="34" charset="0"/>
                <a:buChar char="•"/>
              </a:pPr>
              <a:r>
                <a:rPr lang="en-US" sz="1100" dirty="0">
                  <a:solidFill>
                    <a:schemeClr val="tx1"/>
                  </a:solidFill>
                  <a:latin typeface="Calibri" panose="020F0502020204030204" pitchFamily="34" charset="0"/>
                  <a:ea typeface="Calibri" panose="020F0502020204030204" pitchFamily="34" charset="0"/>
                  <a:cs typeface="Calibri" panose="020F0502020204030204" pitchFamily="34" charset="0"/>
                </a:rPr>
                <a:t>Steam blowing </a:t>
              </a:r>
            </a:p>
            <a:p>
              <a:pPr marL="628650" lvl="1" indent="-171450">
                <a:buFont typeface="Arial" panose="020B0604020202020204" pitchFamily="34" charset="0"/>
                <a:buChar char="•"/>
              </a:pPr>
              <a:r>
                <a:rPr lang="en-US" sz="1100" dirty="0">
                  <a:solidFill>
                    <a:schemeClr val="tx1"/>
                  </a:solidFill>
                  <a:latin typeface="Calibri" panose="020F0502020204030204" pitchFamily="34" charset="0"/>
                  <a:ea typeface="Calibri" panose="020F0502020204030204" pitchFamily="34" charset="0"/>
                  <a:cs typeface="Calibri" panose="020F0502020204030204" pitchFamily="34" charset="0"/>
                </a:rPr>
                <a:t>Air blowing</a:t>
              </a:r>
            </a:p>
            <a:p>
              <a:pPr marL="171450" indent="-171450">
                <a:buFont typeface="Arial" panose="020B0604020202020204" pitchFamily="34" charset="0"/>
                <a:buChar char="•"/>
              </a:pPr>
              <a:r>
                <a:rPr lang="en-US" sz="1100" dirty="0">
                  <a:solidFill>
                    <a:schemeClr val="tx1"/>
                  </a:solidFill>
                  <a:latin typeface="Calibri" panose="020F0502020204030204" pitchFamily="34" charset="0"/>
                  <a:ea typeface="Calibri" panose="020F0502020204030204" pitchFamily="34" charset="0"/>
                  <a:cs typeface="Calibri" panose="020F0502020204030204" pitchFamily="34" charset="0"/>
                </a:rPr>
                <a:t>Experienced leader and manager</a:t>
              </a:r>
            </a:p>
            <a:p>
              <a:endParaRPr lang="en-US" sz="11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78D967E7-F0F9-4FB4-B061-D3E7F7B184C4}"/>
                </a:ext>
              </a:extLst>
            </p:cNvPr>
            <p:cNvSpPr txBox="1"/>
            <p:nvPr/>
          </p:nvSpPr>
          <p:spPr>
            <a:xfrm>
              <a:off x="6919317" y="1970318"/>
              <a:ext cx="1780140" cy="707886"/>
            </a:xfrm>
            <a:prstGeom prst="rect">
              <a:avLst/>
            </a:prstGeom>
            <a:noFill/>
          </p:spPr>
          <p:txBody>
            <a:bodyPr wrap="square" rtlCol="0">
              <a:spAutoFit/>
            </a:bodyPr>
            <a:lstStyle/>
            <a:p>
              <a:pPr algn="ctr"/>
              <a:r>
                <a:rPr lang="en-US" sz="2000" b="1" dirty="0">
                  <a:solidFill>
                    <a:srgbClr val="0070C0"/>
                  </a:solidFill>
                  <a:latin typeface="Calibri" panose="020F0502020204030204" pitchFamily="34" charset="0"/>
                  <a:cs typeface="Calibri" panose="020F0502020204030204" pitchFamily="34" charset="0"/>
                </a:rPr>
                <a:t>Matthew</a:t>
              </a:r>
            </a:p>
            <a:p>
              <a:pPr algn="ctr"/>
              <a:r>
                <a:rPr lang="en-US" sz="2000" b="1" dirty="0">
                  <a:solidFill>
                    <a:srgbClr val="0070C0"/>
                  </a:solidFill>
                  <a:latin typeface="Calibri" panose="020F0502020204030204" pitchFamily="34" charset="0"/>
                  <a:cs typeface="Calibri" panose="020F0502020204030204" pitchFamily="34" charset="0"/>
                </a:rPr>
                <a:t>Catron</a:t>
              </a:r>
            </a:p>
          </p:txBody>
        </p:sp>
        <p:sp>
          <p:nvSpPr>
            <p:cNvPr id="42" name="Freeform 48">
              <a:extLst>
                <a:ext uri="{FF2B5EF4-FFF2-40B4-BE49-F238E27FC236}">
                  <a16:creationId xmlns:a16="http://schemas.microsoft.com/office/drawing/2014/main" id="{0EBDE2BE-6C01-490F-B4BC-342B17ABFDBA}"/>
                </a:ext>
              </a:extLst>
            </p:cNvPr>
            <p:cNvSpPr>
              <a:spLocks noEditPoints="1"/>
            </p:cNvSpPr>
            <p:nvPr/>
          </p:nvSpPr>
          <p:spPr bwMode="auto">
            <a:xfrm>
              <a:off x="6040612" y="5258225"/>
              <a:ext cx="396192" cy="157145"/>
            </a:xfrm>
            <a:custGeom>
              <a:avLst/>
              <a:gdLst>
                <a:gd name="T0" fmla="*/ 123 w 123"/>
                <a:gd name="T1" fmla="*/ 100 h 107"/>
                <a:gd name="T2" fmla="*/ 115 w 123"/>
                <a:gd name="T3" fmla="*/ 107 h 107"/>
                <a:gd name="T4" fmla="*/ 107 w 123"/>
                <a:gd name="T5" fmla="*/ 100 h 107"/>
                <a:gd name="T6" fmla="*/ 115 w 123"/>
                <a:gd name="T7" fmla="*/ 84 h 107"/>
                <a:gd name="T8" fmla="*/ 123 w 123"/>
                <a:gd name="T9" fmla="*/ 100 h 107"/>
                <a:gd name="T10" fmla="*/ 111 w 123"/>
                <a:gd name="T11" fmla="*/ 42 h 107"/>
                <a:gd name="T12" fmla="*/ 111 w 123"/>
                <a:gd name="T13" fmla="*/ 77 h 107"/>
                <a:gd name="T14" fmla="*/ 115 w 123"/>
                <a:gd name="T15" fmla="*/ 80 h 107"/>
                <a:gd name="T16" fmla="*/ 119 w 123"/>
                <a:gd name="T17" fmla="*/ 77 h 107"/>
                <a:gd name="T18" fmla="*/ 119 w 123"/>
                <a:gd name="T19" fmla="*/ 42 h 107"/>
                <a:gd name="T20" fmla="*/ 115 w 123"/>
                <a:gd name="T21" fmla="*/ 38 h 107"/>
                <a:gd name="T22" fmla="*/ 111 w 123"/>
                <a:gd name="T23" fmla="*/ 42 h 107"/>
                <a:gd name="T24" fmla="*/ 114 w 123"/>
                <a:gd name="T25" fmla="*/ 34 h 107"/>
                <a:gd name="T26" fmla="*/ 104 w 123"/>
                <a:gd name="T27" fmla="*/ 36 h 107"/>
                <a:gd name="T28" fmla="*/ 104 w 123"/>
                <a:gd name="T29" fmla="*/ 69 h 107"/>
                <a:gd name="T30" fmla="*/ 61 w 123"/>
                <a:gd name="T31" fmla="*/ 88 h 107"/>
                <a:gd name="T32" fmla="*/ 19 w 123"/>
                <a:gd name="T33" fmla="*/ 69 h 107"/>
                <a:gd name="T34" fmla="*/ 19 w 123"/>
                <a:gd name="T35" fmla="*/ 36 h 107"/>
                <a:gd name="T36" fmla="*/ 9 w 123"/>
                <a:gd name="T37" fmla="*/ 34 h 107"/>
                <a:gd name="T38" fmla="*/ 0 w 123"/>
                <a:gd name="T39" fmla="*/ 23 h 107"/>
                <a:gd name="T40" fmla="*/ 9 w 123"/>
                <a:gd name="T41" fmla="*/ 12 h 107"/>
                <a:gd name="T42" fmla="*/ 59 w 123"/>
                <a:gd name="T43" fmla="*/ 0 h 107"/>
                <a:gd name="T44" fmla="*/ 61 w 123"/>
                <a:gd name="T45" fmla="*/ 0 h 107"/>
                <a:gd name="T46" fmla="*/ 64 w 123"/>
                <a:gd name="T47" fmla="*/ 0 h 107"/>
                <a:gd name="T48" fmla="*/ 114 w 123"/>
                <a:gd name="T49" fmla="*/ 12 h 107"/>
                <a:gd name="T50" fmla="*/ 123 w 123"/>
                <a:gd name="T51" fmla="*/ 23 h 107"/>
                <a:gd name="T52" fmla="*/ 114 w 123"/>
                <a:gd name="T53" fmla="*/ 34 h 107"/>
                <a:gd name="T54" fmla="*/ 96 w 123"/>
                <a:gd name="T55" fmla="*/ 38 h 107"/>
                <a:gd name="T56" fmla="*/ 64 w 123"/>
                <a:gd name="T57" fmla="*/ 46 h 107"/>
                <a:gd name="T58" fmla="*/ 61 w 123"/>
                <a:gd name="T59" fmla="*/ 46 h 107"/>
                <a:gd name="T60" fmla="*/ 59 w 123"/>
                <a:gd name="T61" fmla="*/ 46 h 107"/>
                <a:gd name="T62" fmla="*/ 27 w 123"/>
                <a:gd name="T63" fmla="*/ 38 h 107"/>
                <a:gd name="T64" fmla="*/ 27 w 123"/>
                <a:gd name="T65" fmla="*/ 69 h 107"/>
                <a:gd name="T66" fmla="*/ 61 w 123"/>
                <a:gd name="T67" fmla="*/ 80 h 107"/>
                <a:gd name="T68" fmla="*/ 96 w 123"/>
                <a:gd name="T69" fmla="*/ 69 h 107"/>
                <a:gd name="T70" fmla="*/ 96 w 123"/>
                <a:gd name="T71" fmla="*/ 38 h 107"/>
                <a:gd name="T72" fmla="*/ 112 w 123"/>
                <a:gd name="T73" fmla="*/ 27 h 107"/>
                <a:gd name="T74" fmla="*/ 115 w 123"/>
                <a:gd name="T75" fmla="*/ 23 h 107"/>
                <a:gd name="T76" fmla="*/ 112 w 123"/>
                <a:gd name="T77" fmla="*/ 19 h 107"/>
                <a:gd name="T78" fmla="*/ 62 w 123"/>
                <a:gd name="T79" fmla="*/ 8 h 107"/>
                <a:gd name="T80" fmla="*/ 61 w 123"/>
                <a:gd name="T81" fmla="*/ 7 h 107"/>
                <a:gd name="T82" fmla="*/ 61 w 123"/>
                <a:gd name="T83" fmla="*/ 8 h 107"/>
                <a:gd name="T84" fmla="*/ 11 w 123"/>
                <a:gd name="T85" fmla="*/ 19 h 107"/>
                <a:gd name="T86" fmla="*/ 8 w 123"/>
                <a:gd name="T87" fmla="*/ 23 h 107"/>
                <a:gd name="T88" fmla="*/ 11 w 123"/>
                <a:gd name="T89" fmla="*/ 27 h 107"/>
                <a:gd name="T90" fmla="*/ 61 w 123"/>
                <a:gd name="T91" fmla="*/ 38 h 107"/>
                <a:gd name="T92" fmla="*/ 61 w 123"/>
                <a:gd name="T93" fmla="*/ 38 h 107"/>
                <a:gd name="T94" fmla="*/ 62 w 123"/>
                <a:gd name="T95" fmla="*/ 38 h 107"/>
                <a:gd name="T96" fmla="*/ 112 w 123"/>
                <a:gd name="T97" fmla="*/ 27 h 107"/>
                <a:gd name="T98" fmla="*/ 112 w 123"/>
                <a:gd name="T99" fmla="*/ 27 h 107"/>
                <a:gd name="T100" fmla="*/ 112 w 123"/>
                <a:gd name="T101" fmla="*/ 27 h 10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23" h="107">
                  <a:moveTo>
                    <a:pt x="123" y="100"/>
                  </a:moveTo>
                  <a:cubicBezTo>
                    <a:pt x="123" y="104"/>
                    <a:pt x="119" y="107"/>
                    <a:pt x="115" y="107"/>
                  </a:cubicBezTo>
                  <a:cubicBezTo>
                    <a:pt x="111" y="107"/>
                    <a:pt x="107" y="104"/>
                    <a:pt x="107" y="100"/>
                  </a:cubicBezTo>
                  <a:cubicBezTo>
                    <a:pt x="107" y="95"/>
                    <a:pt x="111" y="84"/>
                    <a:pt x="115" y="84"/>
                  </a:cubicBezTo>
                  <a:cubicBezTo>
                    <a:pt x="119" y="84"/>
                    <a:pt x="123" y="95"/>
                    <a:pt x="123" y="100"/>
                  </a:cubicBezTo>
                  <a:close/>
                  <a:moveTo>
                    <a:pt x="111" y="42"/>
                  </a:moveTo>
                  <a:cubicBezTo>
                    <a:pt x="111" y="77"/>
                    <a:pt x="111" y="77"/>
                    <a:pt x="111" y="77"/>
                  </a:cubicBezTo>
                  <a:cubicBezTo>
                    <a:pt x="111" y="79"/>
                    <a:pt x="113" y="80"/>
                    <a:pt x="115" y="80"/>
                  </a:cubicBezTo>
                  <a:cubicBezTo>
                    <a:pt x="117" y="80"/>
                    <a:pt x="119" y="79"/>
                    <a:pt x="119" y="77"/>
                  </a:cubicBezTo>
                  <a:cubicBezTo>
                    <a:pt x="119" y="42"/>
                    <a:pt x="119" y="42"/>
                    <a:pt x="119" y="42"/>
                  </a:cubicBezTo>
                  <a:cubicBezTo>
                    <a:pt x="119" y="40"/>
                    <a:pt x="117" y="38"/>
                    <a:pt x="115" y="38"/>
                  </a:cubicBezTo>
                  <a:cubicBezTo>
                    <a:pt x="113" y="38"/>
                    <a:pt x="111" y="40"/>
                    <a:pt x="111" y="42"/>
                  </a:cubicBezTo>
                  <a:close/>
                  <a:moveTo>
                    <a:pt x="114" y="34"/>
                  </a:moveTo>
                  <a:cubicBezTo>
                    <a:pt x="104" y="36"/>
                    <a:pt x="104" y="36"/>
                    <a:pt x="104" y="36"/>
                  </a:cubicBezTo>
                  <a:cubicBezTo>
                    <a:pt x="104" y="69"/>
                    <a:pt x="104" y="69"/>
                    <a:pt x="104" y="69"/>
                  </a:cubicBezTo>
                  <a:cubicBezTo>
                    <a:pt x="104" y="79"/>
                    <a:pt x="92" y="88"/>
                    <a:pt x="61" y="88"/>
                  </a:cubicBezTo>
                  <a:cubicBezTo>
                    <a:pt x="31" y="88"/>
                    <a:pt x="19" y="79"/>
                    <a:pt x="19" y="69"/>
                  </a:cubicBezTo>
                  <a:cubicBezTo>
                    <a:pt x="19" y="36"/>
                    <a:pt x="19" y="36"/>
                    <a:pt x="19" y="36"/>
                  </a:cubicBezTo>
                  <a:cubicBezTo>
                    <a:pt x="9" y="34"/>
                    <a:pt x="9" y="34"/>
                    <a:pt x="9" y="34"/>
                  </a:cubicBezTo>
                  <a:cubicBezTo>
                    <a:pt x="4" y="33"/>
                    <a:pt x="0" y="28"/>
                    <a:pt x="0" y="23"/>
                  </a:cubicBezTo>
                  <a:cubicBezTo>
                    <a:pt x="0" y="17"/>
                    <a:pt x="4" y="13"/>
                    <a:pt x="9" y="12"/>
                  </a:cubicBezTo>
                  <a:cubicBezTo>
                    <a:pt x="59" y="0"/>
                    <a:pt x="59" y="0"/>
                    <a:pt x="59" y="0"/>
                  </a:cubicBezTo>
                  <a:cubicBezTo>
                    <a:pt x="60" y="0"/>
                    <a:pt x="61" y="0"/>
                    <a:pt x="61" y="0"/>
                  </a:cubicBezTo>
                  <a:cubicBezTo>
                    <a:pt x="62" y="0"/>
                    <a:pt x="63" y="0"/>
                    <a:pt x="64" y="0"/>
                  </a:cubicBezTo>
                  <a:cubicBezTo>
                    <a:pt x="114" y="12"/>
                    <a:pt x="114" y="12"/>
                    <a:pt x="114" y="12"/>
                  </a:cubicBezTo>
                  <a:cubicBezTo>
                    <a:pt x="119" y="13"/>
                    <a:pt x="123" y="17"/>
                    <a:pt x="123" y="23"/>
                  </a:cubicBezTo>
                  <a:cubicBezTo>
                    <a:pt x="123" y="28"/>
                    <a:pt x="119" y="33"/>
                    <a:pt x="114" y="34"/>
                  </a:cubicBezTo>
                  <a:close/>
                  <a:moveTo>
                    <a:pt x="96" y="38"/>
                  </a:moveTo>
                  <a:cubicBezTo>
                    <a:pt x="64" y="46"/>
                    <a:pt x="64" y="46"/>
                    <a:pt x="64" y="46"/>
                  </a:cubicBezTo>
                  <a:cubicBezTo>
                    <a:pt x="63" y="46"/>
                    <a:pt x="62" y="46"/>
                    <a:pt x="61" y="46"/>
                  </a:cubicBezTo>
                  <a:cubicBezTo>
                    <a:pt x="61" y="46"/>
                    <a:pt x="60" y="46"/>
                    <a:pt x="59" y="46"/>
                  </a:cubicBezTo>
                  <a:cubicBezTo>
                    <a:pt x="27" y="38"/>
                    <a:pt x="27" y="38"/>
                    <a:pt x="27" y="38"/>
                  </a:cubicBezTo>
                  <a:cubicBezTo>
                    <a:pt x="27" y="69"/>
                    <a:pt x="27" y="69"/>
                    <a:pt x="27" y="69"/>
                  </a:cubicBezTo>
                  <a:cubicBezTo>
                    <a:pt x="27" y="73"/>
                    <a:pt x="38" y="80"/>
                    <a:pt x="61" y="80"/>
                  </a:cubicBezTo>
                  <a:cubicBezTo>
                    <a:pt x="84" y="80"/>
                    <a:pt x="96" y="73"/>
                    <a:pt x="96" y="69"/>
                  </a:cubicBezTo>
                  <a:lnTo>
                    <a:pt x="96" y="38"/>
                  </a:lnTo>
                  <a:close/>
                  <a:moveTo>
                    <a:pt x="112" y="27"/>
                  </a:moveTo>
                  <a:cubicBezTo>
                    <a:pt x="114" y="26"/>
                    <a:pt x="115" y="25"/>
                    <a:pt x="115" y="23"/>
                  </a:cubicBezTo>
                  <a:cubicBezTo>
                    <a:pt x="115" y="21"/>
                    <a:pt x="114" y="19"/>
                    <a:pt x="112" y="19"/>
                  </a:cubicBezTo>
                  <a:cubicBezTo>
                    <a:pt x="62" y="8"/>
                    <a:pt x="62" y="8"/>
                    <a:pt x="62" y="8"/>
                  </a:cubicBezTo>
                  <a:cubicBezTo>
                    <a:pt x="61" y="7"/>
                    <a:pt x="61" y="7"/>
                    <a:pt x="61" y="7"/>
                  </a:cubicBezTo>
                  <a:cubicBezTo>
                    <a:pt x="61" y="8"/>
                    <a:pt x="61" y="8"/>
                    <a:pt x="61" y="8"/>
                  </a:cubicBezTo>
                  <a:cubicBezTo>
                    <a:pt x="11" y="19"/>
                    <a:pt x="11" y="19"/>
                    <a:pt x="11" y="19"/>
                  </a:cubicBezTo>
                  <a:cubicBezTo>
                    <a:pt x="9" y="19"/>
                    <a:pt x="8" y="21"/>
                    <a:pt x="8" y="23"/>
                  </a:cubicBezTo>
                  <a:cubicBezTo>
                    <a:pt x="8" y="25"/>
                    <a:pt x="9" y="26"/>
                    <a:pt x="11" y="27"/>
                  </a:cubicBezTo>
                  <a:cubicBezTo>
                    <a:pt x="61" y="38"/>
                    <a:pt x="61" y="38"/>
                    <a:pt x="61" y="38"/>
                  </a:cubicBezTo>
                  <a:cubicBezTo>
                    <a:pt x="61" y="38"/>
                    <a:pt x="61" y="38"/>
                    <a:pt x="61" y="38"/>
                  </a:cubicBezTo>
                  <a:cubicBezTo>
                    <a:pt x="62" y="38"/>
                    <a:pt x="62" y="38"/>
                    <a:pt x="62" y="38"/>
                  </a:cubicBezTo>
                  <a:lnTo>
                    <a:pt x="112" y="27"/>
                  </a:lnTo>
                  <a:close/>
                  <a:moveTo>
                    <a:pt x="112" y="27"/>
                  </a:moveTo>
                  <a:cubicBezTo>
                    <a:pt x="112" y="27"/>
                    <a:pt x="112" y="27"/>
                    <a:pt x="112" y="27"/>
                  </a:cubicBezTo>
                </a:path>
              </a:pathLst>
            </a:custGeom>
            <a:solidFill>
              <a:schemeClr val="tx1"/>
            </a:solidFill>
            <a:ln>
              <a:noFill/>
            </a:ln>
          </p:spPr>
          <p:txBody>
            <a:bodyPr/>
            <a:lstStyle/>
            <a:p>
              <a:endParaRPr lang="en-US" sz="2000">
                <a:solidFill>
                  <a:srgbClr val="525252"/>
                </a:solidFill>
                <a:latin typeface="Calibri" panose="020F0502020204030204" pitchFamily="34" charset="0"/>
                <a:cs typeface="Calibri" panose="020F0502020204030204" pitchFamily="34" charset="0"/>
              </a:endParaRPr>
            </a:p>
          </p:txBody>
        </p:sp>
        <p:grpSp>
          <p:nvGrpSpPr>
            <p:cNvPr id="43" name="Group 42">
              <a:extLst>
                <a:ext uri="{FF2B5EF4-FFF2-40B4-BE49-F238E27FC236}">
                  <a16:creationId xmlns:a16="http://schemas.microsoft.com/office/drawing/2014/main" id="{C91B6192-256D-4AF1-9EAE-9F405D28DDAF}"/>
                </a:ext>
              </a:extLst>
            </p:cNvPr>
            <p:cNvGrpSpPr/>
            <p:nvPr/>
          </p:nvGrpSpPr>
          <p:grpSpPr>
            <a:xfrm>
              <a:off x="6046788" y="2834017"/>
              <a:ext cx="362823" cy="222931"/>
              <a:chOff x="6373813" y="2717801"/>
              <a:chExt cx="360363" cy="338138"/>
            </a:xfrm>
            <a:solidFill>
              <a:schemeClr val="tx1"/>
            </a:solidFill>
          </p:grpSpPr>
          <p:sp>
            <p:nvSpPr>
              <p:cNvPr id="44" name="Freeform 132">
                <a:extLst>
                  <a:ext uri="{FF2B5EF4-FFF2-40B4-BE49-F238E27FC236}">
                    <a16:creationId xmlns:a16="http://schemas.microsoft.com/office/drawing/2014/main" id="{1D80A3AA-7D10-4EE0-9660-A69AA53FCAA8}"/>
                  </a:ext>
                </a:extLst>
              </p:cNvPr>
              <p:cNvSpPr>
                <a:spLocks noEditPoints="1"/>
              </p:cNvSpPr>
              <p:nvPr/>
            </p:nvSpPr>
            <p:spPr bwMode="auto">
              <a:xfrm>
                <a:off x="6373813" y="2717801"/>
                <a:ext cx="360363" cy="338138"/>
              </a:xfrm>
              <a:custGeom>
                <a:avLst/>
                <a:gdLst/>
                <a:ahLst/>
                <a:cxnLst>
                  <a:cxn ang="0">
                    <a:pos x="121" y="25"/>
                  </a:cxn>
                  <a:cxn ang="0">
                    <a:pos x="98" y="2"/>
                  </a:cxn>
                  <a:cxn ang="0">
                    <a:pos x="92" y="0"/>
                  </a:cxn>
                  <a:cxn ang="0">
                    <a:pos x="12" y="0"/>
                  </a:cxn>
                  <a:cxn ang="0">
                    <a:pos x="0" y="11"/>
                  </a:cxn>
                  <a:cxn ang="0">
                    <a:pos x="0" y="104"/>
                  </a:cxn>
                  <a:cxn ang="0">
                    <a:pos x="12" y="115"/>
                  </a:cxn>
                  <a:cxn ang="0">
                    <a:pos x="111" y="115"/>
                  </a:cxn>
                  <a:cxn ang="0">
                    <a:pos x="123" y="104"/>
                  </a:cxn>
                  <a:cxn ang="0">
                    <a:pos x="123" y="31"/>
                  </a:cxn>
                  <a:cxn ang="0">
                    <a:pos x="121" y="25"/>
                  </a:cxn>
                  <a:cxn ang="0">
                    <a:pos x="115" y="104"/>
                  </a:cxn>
                  <a:cxn ang="0">
                    <a:pos x="111" y="107"/>
                  </a:cxn>
                  <a:cxn ang="0">
                    <a:pos x="12" y="107"/>
                  </a:cxn>
                  <a:cxn ang="0">
                    <a:pos x="8" y="104"/>
                  </a:cxn>
                  <a:cxn ang="0">
                    <a:pos x="8" y="11"/>
                  </a:cxn>
                  <a:cxn ang="0">
                    <a:pos x="12" y="8"/>
                  </a:cxn>
                  <a:cxn ang="0">
                    <a:pos x="88" y="8"/>
                  </a:cxn>
                  <a:cxn ang="0">
                    <a:pos x="88" y="23"/>
                  </a:cxn>
                  <a:cxn ang="0">
                    <a:pos x="100" y="35"/>
                  </a:cxn>
                  <a:cxn ang="0">
                    <a:pos x="115" y="35"/>
                  </a:cxn>
                  <a:cxn ang="0">
                    <a:pos x="115" y="104"/>
                  </a:cxn>
                  <a:cxn ang="0">
                    <a:pos x="104" y="31"/>
                  </a:cxn>
                  <a:cxn ang="0">
                    <a:pos x="100" y="31"/>
                  </a:cxn>
                  <a:cxn ang="0">
                    <a:pos x="92" y="23"/>
                  </a:cxn>
                  <a:cxn ang="0">
                    <a:pos x="92" y="8"/>
                  </a:cxn>
                  <a:cxn ang="0">
                    <a:pos x="115" y="31"/>
                  </a:cxn>
                  <a:cxn ang="0">
                    <a:pos x="104" y="31"/>
                  </a:cxn>
                  <a:cxn ang="0">
                    <a:pos x="104" y="31"/>
                  </a:cxn>
                  <a:cxn ang="0">
                    <a:pos x="104" y="31"/>
                  </a:cxn>
                </a:cxnLst>
                <a:rect l="0" t="0" r="r" b="b"/>
                <a:pathLst>
                  <a:path w="123" h="115">
                    <a:moveTo>
                      <a:pt x="121" y="25"/>
                    </a:moveTo>
                    <a:cubicBezTo>
                      <a:pt x="98" y="2"/>
                      <a:pt x="98" y="2"/>
                      <a:pt x="98" y="2"/>
                    </a:cubicBezTo>
                    <a:cubicBezTo>
                      <a:pt x="96" y="1"/>
                      <a:pt x="94" y="0"/>
                      <a:pt x="92" y="0"/>
                    </a:cubicBezTo>
                    <a:cubicBezTo>
                      <a:pt x="12" y="0"/>
                      <a:pt x="12" y="0"/>
                      <a:pt x="12" y="0"/>
                    </a:cubicBezTo>
                    <a:cubicBezTo>
                      <a:pt x="5" y="0"/>
                      <a:pt x="0" y="5"/>
                      <a:pt x="0" y="11"/>
                    </a:cubicBezTo>
                    <a:cubicBezTo>
                      <a:pt x="0" y="104"/>
                      <a:pt x="0" y="104"/>
                      <a:pt x="0" y="104"/>
                    </a:cubicBezTo>
                    <a:cubicBezTo>
                      <a:pt x="0" y="110"/>
                      <a:pt x="5" y="115"/>
                      <a:pt x="12" y="115"/>
                    </a:cubicBezTo>
                    <a:cubicBezTo>
                      <a:pt x="111" y="115"/>
                      <a:pt x="111" y="115"/>
                      <a:pt x="111" y="115"/>
                    </a:cubicBezTo>
                    <a:cubicBezTo>
                      <a:pt x="118" y="115"/>
                      <a:pt x="123" y="110"/>
                      <a:pt x="123" y="104"/>
                    </a:cubicBezTo>
                    <a:cubicBezTo>
                      <a:pt x="123" y="31"/>
                      <a:pt x="123" y="31"/>
                      <a:pt x="123" y="31"/>
                    </a:cubicBezTo>
                    <a:cubicBezTo>
                      <a:pt x="123" y="29"/>
                      <a:pt x="122" y="27"/>
                      <a:pt x="121" y="25"/>
                    </a:cubicBezTo>
                    <a:close/>
                    <a:moveTo>
                      <a:pt x="115" y="104"/>
                    </a:moveTo>
                    <a:cubicBezTo>
                      <a:pt x="115" y="106"/>
                      <a:pt x="113" y="107"/>
                      <a:pt x="111" y="107"/>
                    </a:cubicBezTo>
                    <a:cubicBezTo>
                      <a:pt x="12" y="107"/>
                      <a:pt x="12" y="107"/>
                      <a:pt x="12" y="107"/>
                    </a:cubicBezTo>
                    <a:cubicBezTo>
                      <a:pt x="9" y="107"/>
                      <a:pt x="8" y="106"/>
                      <a:pt x="8" y="104"/>
                    </a:cubicBezTo>
                    <a:cubicBezTo>
                      <a:pt x="8" y="11"/>
                      <a:pt x="8" y="11"/>
                      <a:pt x="8" y="11"/>
                    </a:cubicBezTo>
                    <a:cubicBezTo>
                      <a:pt x="8" y="9"/>
                      <a:pt x="9" y="8"/>
                      <a:pt x="12" y="8"/>
                    </a:cubicBezTo>
                    <a:cubicBezTo>
                      <a:pt x="88" y="8"/>
                      <a:pt x="88" y="8"/>
                      <a:pt x="88" y="8"/>
                    </a:cubicBezTo>
                    <a:cubicBezTo>
                      <a:pt x="88" y="23"/>
                      <a:pt x="88" y="23"/>
                      <a:pt x="88" y="23"/>
                    </a:cubicBezTo>
                    <a:cubicBezTo>
                      <a:pt x="88" y="29"/>
                      <a:pt x="93" y="35"/>
                      <a:pt x="100" y="35"/>
                    </a:cubicBezTo>
                    <a:cubicBezTo>
                      <a:pt x="115" y="35"/>
                      <a:pt x="115" y="35"/>
                      <a:pt x="115" y="35"/>
                    </a:cubicBezTo>
                    <a:lnTo>
                      <a:pt x="115" y="104"/>
                    </a:lnTo>
                    <a:close/>
                    <a:moveTo>
                      <a:pt x="104" y="31"/>
                    </a:moveTo>
                    <a:cubicBezTo>
                      <a:pt x="100" y="31"/>
                      <a:pt x="100" y="31"/>
                      <a:pt x="100" y="31"/>
                    </a:cubicBezTo>
                    <a:cubicBezTo>
                      <a:pt x="96" y="31"/>
                      <a:pt x="92" y="27"/>
                      <a:pt x="92" y="23"/>
                    </a:cubicBezTo>
                    <a:cubicBezTo>
                      <a:pt x="92" y="8"/>
                      <a:pt x="92" y="8"/>
                      <a:pt x="92" y="8"/>
                    </a:cubicBezTo>
                    <a:cubicBezTo>
                      <a:pt x="115" y="31"/>
                      <a:pt x="115" y="31"/>
                      <a:pt x="115" y="31"/>
                    </a:cubicBezTo>
                    <a:lnTo>
                      <a:pt x="104" y="31"/>
                    </a:lnTo>
                    <a:close/>
                    <a:moveTo>
                      <a:pt x="104" y="31"/>
                    </a:moveTo>
                    <a:cubicBezTo>
                      <a:pt x="104" y="31"/>
                      <a:pt x="104" y="31"/>
                      <a:pt x="104" y="31"/>
                    </a:cubicBezTo>
                  </a:path>
                </a:pathLst>
              </a:custGeom>
              <a:grpFill/>
              <a:ln w="9525">
                <a:noFill/>
                <a:round/>
                <a:headEnd/>
                <a:tailEnd/>
              </a:ln>
            </p:spPr>
            <p:txBody>
              <a:bodyPr/>
              <a:lstStyle/>
              <a:p>
                <a:pPr>
                  <a:defRPr/>
                </a:pPr>
                <a:endParaRPr lang="en-US" sz="2000">
                  <a:solidFill>
                    <a:srgbClr val="525252"/>
                  </a:solidFill>
                  <a:latin typeface="Calibri" panose="020F0502020204030204" pitchFamily="34" charset="0"/>
                  <a:cs typeface="Calibri" panose="020F0502020204030204" pitchFamily="34" charset="0"/>
                </a:endParaRPr>
              </a:p>
            </p:txBody>
          </p:sp>
          <p:sp>
            <p:nvSpPr>
              <p:cNvPr id="45" name="Freeform 133">
                <a:extLst>
                  <a:ext uri="{FF2B5EF4-FFF2-40B4-BE49-F238E27FC236}">
                    <a16:creationId xmlns:a16="http://schemas.microsoft.com/office/drawing/2014/main" id="{6E10382F-6CF1-459E-919F-3FBB490015B0}"/>
                  </a:ext>
                </a:extLst>
              </p:cNvPr>
              <p:cNvSpPr>
                <a:spLocks noEditPoints="1"/>
              </p:cNvSpPr>
              <p:nvPr/>
            </p:nvSpPr>
            <p:spPr bwMode="auto">
              <a:xfrm>
                <a:off x="6543675" y="2786063"/>
                <a:ext cx="66675" cy="11113"/>
              </a:xfrm>
              <a:custGeom>
                <a:avLst/>
                <a:gdLst/>
                <a:ahLst/>
                <a:cxnLst>
                  <a:cxn ang="0">
                    <a:pos x="1" y="4"/>
                  </a:cxn>
                  <a:cxn ang="0">
                    <a:pos x="21" y="4"/>
                  </a:cxn>
                  <a:cxn ang="0">
                    <a:pos x="23" y="2"/>
                  </a:cxn>
                  <a:cxn ang="0">
                    <a:pos x="21" y="0"/>
                  </a:cxn>
                  <a:cxn ang="0">
                    <a:pos x="1" y="0"/>
                  </a:cxn>
                  <a:cxn ang="0">
                    <a:pos x="0" y="2"/>
                  </a:cxn>
                  <a:cxn ang="0">
                    <a:pos x="1" y="4"/>
                  </a:cxn>
                  <a:cxn ang="0">
                    <a:pos x="1" y="4"/>
                  </a:cxn>
                  <a:cxn ang="0">
                    <a:pos x="1" y="4"/>
                  </a:cxn>
                </a:cxnLst>
                <a:rect l="0" t="0" r="r" b="b"/>
                <a:pathLst>
                  <a:path w="23" h="4">
                    <a:moveTo>
                      <a:pt x="1" y="4"/>
                    </a:moveTo>
                    <a:cubicBezTo>
                      <a:pt x="21" y="4"/>
                      <a:pt x="21" y="4"/>
                      <a:pt x="21" y="4"/>
                    </a:cubicBezTo>
                    <a:cubicBezTo>
                      <a:pt x="22" y="4"/>
                      <a:pt x="23" y="3"/>
                      <a:pt x="23" y="2"/>
                    </a:cubicBezTo>
                    <a:cubicBezTo>
                      <a:pt x="23" y="1"/>
                      <a:pt x="22" y="0"/>
                      <a:pt x="21" y="0"/>
                    </a:cubicBezTo>
                    <a:cubicBezTo>
                      <a:pt x="1" y="0"/>
                      <a:pt x="1" y="0"/>
                      <a:pt x="1" y="0"/>
                    </a:cubicBezTo>
                    <a:cubicBezTo>
                      <a:pt x="0" y="0"/>
                      <a:pt x="0" y="1"/>
                      <a:pt x="0" y="2"/>
                    </a:cubicBezTo>
                    <a:cubicBezTo>
                      <a:pt x="0" y="3"/>
                      <a:pt x="0" y="4"/>
                      <a:pt x="1" y="4"/>
                    </a:cubicBezTo>
                    <a:close/>
                    <a:moveTo>
                      <a:pt x="1" y="4"/>
                    </a:moveTo>
                    <a:cubicBezTo>
                      <a:pt x="1" y="4"/>
                      <a:pt x="1" y="4"/>
                      <a:pt x="1" y="4"/>
                    </a:cubicBezTo>
                  </a:path>
                </a:pathLst>
              </a:custGeom>
              <a:grpFill/>
              <a:ln w="9525">
                <a:noFill/>
                <a:round/>
                <a:headEnd/>
                <a:tailEnd/>
              </a:ln>
            </p:spPr>
            <p:txBody>
              <a:bodyPr/>
              <a:lstStyle/>
              <a:p>
                <a:pPr>
                  <a:defRPr/>
                </a:pPr>
                <a:endParaRPr lang="en-US" sz="2000">
                  <a:solidFill>
                    <a:srgbClr val="525252"/>
                  </a:solidFill>
                  <a:latin typeface="Calibri" panose="020F0502020204030204" pitchFamily="34" charset="0"/>
                  <a:cs typeface="Calibri" panose="020F0502020204030204" pitchFamily="34" charset="0"/>
                </a:endParaRPr>
              </a:p>
            </p:txBody>
          </p:sp>
          <p:sp>
            <p:nvSpPr>
              <p:cNvPr id="46" name="Freeform 134">
                <a:extLst>
                  <a:ext uri="{FF2B5EF4-FFF2-40B4-BE49-F238E27FC236}">
                    <a16:creationId xmlns:a16="http://schemas.microsoft.com/office/drawing/2014/main" id="{2CCD2EBE-0024-40CF-910C-7118D6ECF962}"/>
                  </a:ext>
                </a:extLst>
              </p:cNvPr>
              <p:cNvSpPr>
                <a:spLocks noEditPoints="1"/>
              </p:cNvSpPr>
              <p:nvPr/>
            </p:nvSpPr>
            <p:spPr bwMode="auto">
              <a:xfrm>
                <a:off x="6543675" y="2820988"/>
                <a:ext cx="66675" cy="9525"/>
              </a:xfrm>
              <a:custGeom>
                <a:avLst/>
                <a:gdLst/>
                <a:ahLst/>
                <a:cxnLst>
                  <a:cxn ang="0">
                    <a:pos x="1" y="3"/>
                  </a:cxn>
                  <a:cxn ang="0">
                    <a:pos x="21" y="3"/>
                  </a:cxn>
                  <a:cxn ang="0">
                    <a:pos x="23" y="1"/>
                  </a:cxn>
                  <a:cxn ang="0">
                    <a:pos x="21" y="0"/>
                  </a:cxn>
                  <a:cxn ang="0">
                    <a:pos x="1" y="0"/>
                  </a:cxn>
                  <a:cxn ang="0">
                    <a:pos x="0" y="1"/>
                  </a:cxn>
                  <a:cxn ang="0">
                    <a:pos x="1" y="3"/>
                  </a:cxn>
                  <a:cxn ang="0">
                    <a:pos x="1" y="3"/>
                  </a:cxn>
                  <a:cxn ang="0">
                    <a:pos x="1" y="3"/>
                  </a:cxn>
                </a:cxnLst>
                <a:rect l="0" t="0" r="r" b="b"/>
                <a:pathLst>
                  <a:path w="23" h="3">
                    <a:moveTo>
                      <a:pt x="1" y="3"/>
                    </a:moveTo>
                    <a:cubicBezTo>
                      <a:pt x="21" y="3"/>
                      <a:pt x="21" y="3"/>
                      <a:pt x="21" y="3"/>
                    </a:cubicBezTo>
                    <a:cubicBezTo>
                      <a:pt x="22" y="3"/>
                      <a:pt x="23" y="2"/>
                      <a:pt x="23" y="1"/>
                    </a:cubicBezTo>
                    <a:cubicBezTo>
                      <a:pt x="23" y="0"/>
                      <a:pt x="22" y="0"/>
                      <a:pt x="21" y="0"/>
                    </a:cubicBezTo>
                    <a:cubicBezTo>
                      <a:pt x="1" y="0"/>
                      <a:pt x="1" y="0"/>
                      <a:pt x="1" y="0"/>
                    </a:cubicBezTo>
                    <a:cubicBezTo>
                      <a:pt x="0" y="0"/>
                      <a:pt x="0" y="0"/>
                      <a:pt x="0" y="1"/>
                    </a:cubicBezTo>
                    <a:cubicBezTo>
                      <a:pt x="0" y="2"/>
                      <a:pt x="0" y="3"/>
                      <a:pt x="1" y="3"/>
                    </a:cubicBezTo>
                    <a:close/>
                    <a:moveTo>
                      <a:pt x="1" y="3"/>
                    </a:moveTo>
                    <a:cubicBezTo>
                      <a:pt x="1" y="3"/>
                      <a:pt x="1" y="3"/>
                      <a:pt x="1" y="3"/>
                    </a:cubicBezTo>
                  </a:path>
                </a:pathLst>
              </a:custGeom>
              <a:grpFill/>
              <a:ln w="9525">
                <a:noFill/>
                <a:round/>
                <a:headEnd/>
                <a:tailEnd/>
              </a:ln>
            </p:spPr>
            <p:txBody>
              <a:bodyPr/>
              <a:lstStyle/>
              <a:p>
                <a:pPr>
                  <a:defRPr/>
                </a:pPr>
                <a:endParaRPr lang="en-US" sz="2000">
                  <a:solidFill>
                    <a:srgbClr val="525252"/>
                  </a:solidFill>
                  <a:latin typeface="Calibri" panose="020F0502020204030204" pitchFamily="34" charset="0"/>
                  <a:cs typeface="Calibri" panose="020F0502020204030204" pitchFamily="34" charset="0"/>
                </a:endParaRPr>
              </a:p>
            </p:txBody>
          </p:sp>
          <p:sp>
            <p:nvSpPr>
              <p:cNvPr id="47" name="Freeform 135">
                <a:extLst>
                  <a:ext uri="{FF2B5EF4-FFF2-40B4-BE49-F238E27FC236}">
                    <a16:creationId xmlns:a16="http://schemas.microsoft.com/office/drawing/2014/main" id="{D7F349B8-4B37-4715-9F5F-68CED2CE1CAD}"/>
                  </a:ext>
                </a:extLst>
              </p:cNvPr>
              <p:cNvSpPr>
                <a:spLocks noEditPoints="1"/>
              </p:cNvSpPr>
              <p:nvPr/>
            </p:nvSpPr>
            <p:spPr bwMode="auto">
              <a:xfrm>
                <a:off x="6543675" y="2852738"/>
                <a:ext cx="142875" cy="12700"/>
              </a:xfrm>
              <a:custGeom>
                <a:avLst/>
                <a:gdLst/>
                <a:ahLst/>
                <a:cxnLst>
                  <a:cxn ang="0">
                    <a:pos x="0" y="2"/>
                  </a:cxn>
                  <a:cxn ang="0">
                    <a:pos x="1" y="4"/>
                  </a:cxn>
                  <a:cxn ang="0">
                    <a:pos x="48" y="4"/>
                  </a:cxn>
                  <a:cxn ang="0">
                    <a:pos x="49" y="2"/>
                  </a:cxn>
                  <a:cxn ang="0">
                    <a:pos x="48" y="0"/>
                  </a:cxn>
                  <a:cxn ang="0">
                    <a:pos x="1" y="0"/>
                  </a:cxn>
                  <a:cxn ang="0">
                    <a:pos x="0" y="2"/>
                  </a:cxn>
                  <a:cxn ang="0">
                    <a:pos x="0" y="2"/>
                  </a:cxn>
                  <a:cxn ang="0">
                    <a:pos x="0" y="2"/>
                  </a:cxn>
                </a:cxnLst>
                <a:rect l="0" t="0" r="r" b="b"/>
                <a:pathLst>
                  <a:path w="49" h="4">
                    <a:moveTo>
                      <a:pt x="0" y="2"/>
                    </a:moveTo>
                    <a:cubicBezTo>
                      <a:pt x="0" y="3"/>
                      <a:pt x="0" y="4"/>
                      <a:pt x="1" y="4"/>
                    </a:cubicBezTo>
                    <a:cubicBezTo>
                      <a:pt x="48" y="4"/>
                      <a:pt x="48" y="4"/>
                      <a:pt x="48" y="4"/>
                    </a:cubicBezTo>
                    <a:cubicBezTo>
                      <a:pt x="49" y="4"/>
                      <a:pt x="49" y="3"/>
                      <a:pt x="49" y="2"/>
                    </a:cubicBezTo>
                    <a:cubicBezTo>
                      <a:pt x="49" y="1"/>
                      <a:pt x="49" y="0"/>
                      <a:pt x="48" y="0"/>
                    </a:cubicBezTo>
                    <a:cubicBezTo>
                      <a:pt x="1" y="0"/>
                      <a:pt x="1" y="0"/>
                      <a:pt x="1" y="0"/>
                    </a:cubicBezTo>
                    <a:cubicBezTo>
                      <a:pt x="0" y="0"/>
                      <a:pt x="0" y="1"/>
                      <a:pt x="0" y="2"/>
                    </a:cubicBezTo>
                    <a:close/>
                    <a:moveTo>
                      <a:pt x="0" y="2"/>
                    </a:moveTo>
                    <a:cubicBezTo>
                      <a:pt x="0" y="2"/>
                      <a:pt x="0" y="2"/>
                      <a:pt x="0" y="2"/>
                    </a:cubicBezTo>
                  </a:path>
                </a:pathLst>
              </a:custGeom>
              <a:grpFill/>
              <a:ln w="9525">
                <a:noFill/>
                <a:round/>
                <a:headEnd/>
                <a:tailEnd/>
              </a:ln>
            </p:spPr>
            <p:txBody>
              <a:bodyPr/>
              <a:lstStyle/>
              <a:p>
                <a:pPr>
                  <a:defRPr/>
                </a:pPr>
                <a:endParaRPr lang="en-US" sz="2000">
                  <a:solidFill>
                    <a:srgbClr val="525252"/>
                  </a:solidFill>
                  <a:latin typeface="Calibri" panose="020F0502020204030204" pitchFamily="34" charset="0"/>
                  <a:cs typeface="Calibri" panose="020F0502020204030204" pitchFamily="34" charset="0"/>
                </a:endParaRPr>
              </a:p>
            </p:txBody>
          </p:sp>
          <p:sp>
            <p:nvSpPr>
              <p:cNvPr id="48" name="Freeform 136">
                <a:extLst>
                  <a:ext uri="{FF2B5EF4-FFF2-40B4-BE49-F238E27FC236}">
                    <a16:creationId xmlns:a16="http://schemas.microsoft.com/office/drawing/2014/main" id="{526E8945-F72D-45E5-9784-08EB3A97400E}"/>
                  </a:ext>
                </a:extLst>
              </p:cNvPr>
              <p:cNvSpPr>
                <a:spLocks noEditPoints="1"/>
              </p:cNvSpPr>
              <p:nvPr/>
            </p:nvSpPr>
            <p:spPr bwMode="auto">
              <a:xfrm>
                <a:off x="6418263" y="2921001"/>
                <a:ext cx="268288" cy="11113"/>
              </a:xfrm>
              <a:custGeom>
                <a:avLst/>
                <a:gdLst/>
                <a:ahLst/>
                <a:cxnLst>
                  <a:cxn ang="0">
                    <a:pos x="91" y="0"/>
                  </a:cxn>
                  <a:cxn ang="0">
                    <a:pos x="2" y="0"/>
                  </a:cxn>
                  <a:cxn ang="0">
                    <a:pos x="0" y="2"/>
                  </a:cxn>
                  <a:cxn ang="0">
                    <a:pos x="2" y="4"/>
                  </a:cxn>
                  <a:cxn ang="0">
                    <a:pos x="91" y="4"/>
                  </a:cxn>
                  <a:cxn ang="0">
                    <a:pos x="92" y="2"/>
                  </a:cxn>
                  <a:cxn ang="0">
                    <a:pos x="91" y="0"/>
                  </a:cxn>
                  <a:cxn ang="0">
                    <a:pos x="91" y="0"/>
                  </a:cxn>
                  <a:cxn ang="0">
                    <a:pos x="91" y="0"/>
                  </a:cxn>
                </a:cxnLst>
                <a:rect l="0" t="0" r="r" b="b"/>
                <a:pathLst>
                  <a:path w="92" h="4">
                    <a:moveTo>
                      <a:pt x="91" y="0"/>
                    </a:moveTo>
                    <a:cubicBezTo>
                      <a:pt x="2" y="0"/>
                      <a:pt x="2" y="0"/>
                      <a:pt x="2" y="0"/>
                    </a:cubicBezTo>
                    <a:cubicBezTo>
                      <a:pt x="1" y="0"/>
                      <a:pt x="0" y="1"/>
                      <a:pt x="0" y="2"/>
                    </a:cubicBezTo>
                    <a:cubicBezTo>
                      <a:pt x="0" y="3"/>
                      <a:pt x="1" y="4"/>
                      <a:pt x="2" y="4"/>
                    </a:cubicBezTo>
                    <a:cubicBezTo>
                      <a:pt x="91" y="4"/>
                      <a:pt x="91" y="4"/>
                      <a:pt x="91" y="4"/>
                    </a:cubicBezTo>
                    <a:cubicBezTo>
                      <a:pt x="92" y="4"/>
                      <a:pt x="92" y="3"/>
                      <a:pt x="92" y="2"/>
                    </a:cubicBezTo>
                    <a:cubicBezTo>
                      <a:pt x="92" y="1"/>
                      <a:pt x="92" y="0"/>
                      <a:pt x="91" y="0"/>
                    </a:cubicBezTo>
                    <a:close/>
                    <a:moveTo>
                      <a:pt x="91" y="0"/>
                    </a:moveTo>
                    <a:cubicBezTo>
                      <a:pt x="91" y="0"/>
                      <a:pt x="91" y="0"/>
                      <a:pt x="91" y="0"/>
                    </a:cubicBezTo>
                  </a:path>
                </a:pathLst>
              </a:custGeom>
              <a:grpFill/>
              <a:ln w="9525">
                <a:noFill/>
                <a:round/>
                <a:headEnd/>
                <a:tailEnd/>
              </a:ln>
            </p:spPr>
            <p:txBody>
              <a:bodyPr/>
              <a:lstStyle/>
              <a:p>
                <a:pPr>
                  <a:defRPr/>
                </a:pPr>
                <a:endParaRPr lang="en-US" sz="2000">
                  <a:solidFill>
                    <a:srgbClr val="525252"/>
                  </a:solidFill>
                  <a:latin typeface="Calibri" panose="020F0502020204030204" pitchFamily="34" charset="0"/>
                  <a:cs typeface="Calibri" panose="020F0502020204030204" pitchFamily="34" charset="0"/>
                </a:endParaRPr>
              </a:p>
            </p:txBody>
          </p:sp>
          <p:sp>
            <p:nvSpPr>
              <p:cNvPr id="49" name="Freeform 137">
                <a:extLst>
                  <a:ext uri="{FF2B5EF4-FFF2-40B4-BE49-F238E27FC236}">
                    <a16:creationId xmlns:a16="http://schemas.microsoft.com/office/drawing/2014/main" id="{7B0D51C8-3EE8-4469-9F05-36E524E2ECD7}"/>
                  </a:ext>
                </a:extLst>
              </p:cNvPr>
              <p:cNvSpPr>
                <a:spLocks noEditPoints="1"/>
              </p:cNvSpPr>
              <p:nvPr/>
            </p:nvSpPr>
            <p:spPr bwMode="auto">
              <a:xfrm>
                <a:off x="6418263" y="2955926"/>
                <a:ext cx="268288" cy="9525"/>
              </a:xfrm>
              <a:custGeom>
                <a:avLst/>
                <a:gdLst/>
                <a:ahLst/>
                <a:cxnLst>
                  <a:cxn ang="0">
                    <a:pos x="91" y="0"/>
                  </a:cxn>
                  <a:cxn ang="0">
                    <a:pos x="2" y="0"/>
                  </a:cxn>
                  <a:cxn ang="0">
                    <a:pos x="0" y="1"/>
                  </a:cxn>
                  <a:cxn ang="0">
                    <a:pos x="2" y="3"/>
                  </a:cxn>
                  <a:cxn ang="0">
                    <a:pos x="91" y="3"/>
                  </a:cxn>
                  <a:cxn ang="0">
                    <a:pos x="92" y="1"/>
                  </a:cxn>
                  <a:cxn ang="0">
                    <a:pos x="91" y="0"/>
                  </a:cxn>
                  <a:cxn ang="0">
                    <a:pos x="91" y="0"/>
                  </a:cxn>
                  <a:cxn ang="0">
                    <a:pos x="91" y="0"/>
                  </a:cxn>
                </a:cxnLst>
                <a:rect l="0" t="0" r="r" b="b"/>
                <a:pathLst>
                  <a:path w="92" h="3">
                    <a:moveTo>
                      <a:pt x="91" y="0"/>
                    </a:moveTo>
                    <a:cubicBezTo>
                      <a:pt x="2" y="0"/>
                      <a:pt x="2" y="0"/>
                      <a:pt x="2" y="0"/>
                    </a:cubicBezTo>
                    <a:cubicBezTo>
                      <a:pt x="1" y="0"/>
                      <a:pt x="0" y="0"/>
                      <a:pt x="0" y="1"/>
                    </a:cubicBezTo>
                    <a:cubicBezTo>
                      <a:pt x="0" y="3"/>
                      <a:pt x="1" y="3"/>
                      <a:pt x="2" y="3"/>
                    </a:cubicBezTo>
                    <a:cubicBezTo>
                      <a:pt x="91" y="3"/>
                      <a:pt x="91" y="3"/>
                      <a:pt x="91" y="3"/>
                    </a:cubicBezTo>
                    <a:cubicBezTo>
                      <a:pt x="92" y="3"/>
                      <a:pt x="92" y="3"/>
                      <a:pt x="92" y="1"/>
                    </a:cubicBezTo>
                    <a:cubicBezTo>
                      <a:pt x="92" y="0"/>
                      <a:pt x="92" y="0"/>
                      <a:pt x="91" y="0"/>
                    </a:cubicBezTo>
                    <a:close/>
                    <a:moveTo>
                      <a:pt x="91" y="0"/>
                    </a:moveTo>
                    <a:cubicBezTo>
                      <a:pt x="91" y="0"/>
                      <a:pt x="91" y="0"/>
                      <a:pt x="91" y="0"/>
                    </a:cubicBezTo>
                  </a:path>
                </a:pathLst>
              </a:custGeom>
              <a:grpFill/>
              <a:ln w="9525">
                <a:noFill/>
                <a:round/>
                <a:headEnd/>
                <a:tailEnd/>
              </a:ln>
            </p:spPr>
            <p:txBody>
              <a:bodyPr/>
              <a:lstStyle/>
              <a:p>
                <a:pPr>
                  <a:defRPr/>
                </a:pPr>
                <a:endParaRPr lang="en-US" sz="2000">
                  <a:solidFill>
                    <a:srgbClr val="525252"/>
                  </a:solidFill>
                  <a:latin typeface="Calibri" panose="020F0502020204030204" pitchFamily="34" charset="0"/>
                  <a:cs typeface="Calibri" panose="020F0502020204030204" pitchFamily="34" charset="0"/>
                </a:endParaRPr>
              </a:p>
            </p:txBody>
          </p:sp>
          <p:sp>
            <p:nvSpPr>
              <p:cNvPr id="50" name="Freeform 138">
                <a:extLst>
                  <a:ext uri="{FF2B5EF4-FFF2-40B4-BE49-F238E27FC236}">
                    <a16:creationId xmlns:a16="http://schemas.microsoft.com/office/drawing/2014/main" id="{FDD3153E-86D7-4D77-A018-12DF7C7A0FA5}"/>
                  </a:ext>
                </a:extLst>
              </p:cNvPr>
              <p:cNvSpPr>
                <a:spLocks noEditPoints="1"/>
              </p:cNvSpPr>
              <p:nvPr/>
            </p:nvSpPr>
            <p:spPr bwMode="auto">
              <a:xfrm>
                <a:off x="6418263" y="2987676"/>
                <a:ext cx="268288" cy="12700"/>
              </a:xfrm>
              <a:custGeom>
                <a:avLst/>
                <a:gdLst/>
                <a:ahLst/>
                <a:cxnLst>
                  <a:cxn ang="0">
                    <a:pos x="91" y="0"/>
                  </a:cxn>
                  <a:cxn ang="0">
                    <a:pos x="2" y="0"/>
                  </a:cxn>
                  <a:cxn ang="0">
                    <a:pos x="0" y="2"/>
                  </a:cxn>
                  <a:cxn ang="0">
                    <a:pos x="2" y="4"/>
                  </a:cxn>
                  <a:cxn ang="0">
                    <a:pos x="91" y="4"/>
                  </a:cxn>
                  <a:cxn ang="0">
                    <a:pos x="92" y="2"/>
                  </a:cxn>
                  <a:cxn ang="0">
                    <a:pos x="91" y="0"/>
                  </a:cxn>
                  <a:cxn ang="0">
                    <a:pos x="91" y="0"/>
                  </a:cxn>
                  <a:cxn ang="0">
                    <a:pos x="91" y="0"/>
                  </a:cxn>
                </a:cxnLst>
                <a:rect l="0" t="0" r="r" b="b"/>
                <a:pathLst>
                  <a:path w="92" h="4">
                    <a:moveTo>
                      <a:pt x="91" y="0"/>
                    </a:moveTo>
                    <a:cubicBezTo>
                      <a:pt x="2" y="0"/>
                      <a:pt x="2" y="0"/>
                      <a:pt x="2" y="0"/>
                    </a:cubicBezTo>
                    <a:cubicBezTo>
                      <a:pt x="1" y="0"/>
                      <a:pt x="0" y="1"/>
                      <a:pt x="0" y="2"/>
                    </a:cubicBezTo>
                    <a:cubicBezTo>
                      <a:pt x="0" y="3"/>
                      <a:pt x="1" y="4"/>
                      <a:pt x="2" y="4"/>
                    </a:cubicBezTo>
                    <a:cubicBezTo>
                      <a:pt x="91" y="4"/>
                      <a:pt x="91" y="4"/>
                      <a:pt x="91" y="4"/>
                    </a:cubicBezTo>
                    <a:cubicBezTo>
                      <a:pt x="92" y="4"/>
                      <a:pt x="92" y="3"/>
                      <a:pt x="92" y="2"/>
                    </a:cubicBezTo>
                    <a:cubicBezTo>
                      <a:pt x="92" y="1"/>
                      <a:pt x="92" y="0"/>
                      <a:pt x="91" y="0"/>
                    </a:cubicBezTo>
                    <a:close/>
                    <a:moveTo>
                      <a:pt x="91" y="0"/>
                    </a:moveTo>
                    <a:cubicBezTo>
                      <a:pt x="91" y="0"/>
                      <a:pt x="91" y="0"/>
                      <a:pt x="91" y="0"/>
                    </a:cubicBezTo>
                  </a:path>
                </a:pathLst>
              </a:custGeom>
              <a:grpFill/>
              <a:ln w="9525">
                <a:noFill/>
                <a:round/>
                <a:headEnd/>
                <a:tailEnd/>
              </a:ln>
            </p:spPr>
            <p:txBody>
              <a:bodyPr/>
              <a:lstStyle/>
              <a:p>
                <a:pPr>
                  <a:defRPr/>
                </a:pPr>
                <a:endParaRPr lang="en-US" sz="2000">
                  <a:solidFill>
                    <a:srgbClr val="525252"/>
                  </a:solidFill>
                  <a:latin typeface="Calibri" panose="020F0502020204030204" pitchFamily="34" charset="0"/>
                  <a:cs typeface="Calibri" panose="020F0502020204030204" pitchFamily="34" charset="0"/>
                </a:endParaRPr>
              </a:p>
            </p:txBody>
          </p:sp>
          <p:sp>
            <p:nvSpPr>
              <p:cNvPr id="51" name="Freeform 139">
                <a:extLst>
                  <a:ext uri="{FF2B5EF4-FFF2-40B4-BE49-F238E27FC236}">
                    <a16:creationId xmlns:a16="http://schemas.microsoft.com/office/drawing/2014/main" id="{98B9133A-7828-428B-BB7C-9FC1DDA72387}"/>
                  </a:ext>
                </a:extLst>
              </p:cNvPr>
              <p:cNvSpPr>
                <a:spLocks noEditPoints="1"/>
              </p:cNvSpPr>
              <p:nvPr/>
            </p:nvSpPr>
            <p:spPr bwMode="auto">
              <a:xfrm>
                <a:off x="6418263" y="2889251"/>
                <a:ext cx="268288" cy="7938"/>
              </a:xfrm>
              <a:custGeom>
                <a:avLst/>
                <a:gdLst/>
                <a:ahLst/>
                <a:cxnLst>
                  <a:cxn ang="0">
                    <a:pos x="91" y="0"/>
                  </a:cxn>
                  <a:cxn ang="0">
                    <a:pos x="2" y="0"/>
                  </a:cxn>
                  <a:cxn ang="0">
                    <a:pos x="0" y="1"/>
                  </a:cxn>
                  <a:cxn ang="0">
                    <a:pos x="2" y="3"/>
                  </a:cxn>
                  <a:cxn ang="0">
                    <a:pos x="91" y="3"/>
                  </a:cxn>
                  <a:cxn ang="0">
                    <a:pos x="92" y="1"/>
                  </a:cxn>
                  <a:cxn ang="0">
                    <a:pos x="91" y="0"/>
                  </a:cxn>
                  <a:cxn ang="0">
                    <a:pos x="91" y="0"/>
                  </a:cxn>
                  <a:cxn ang="0">
                    <a:pos x="91" y="0"/>
                  </a:cxn>
                </a:cxnLst>
                <a:rect l="0" t="0" r="r" b="b"/>
                <a:pathLst>
                  <a:path w="92" h="3">
                    <a:moveTo>
                      <a:pt x="91" y="0"/>
                    </a:moveTo>
                    <a:cubicBezTo>
                      <a:pt x="2" y="0"/>
                      <a:pt x="2" y="0"/>
                      <a:pt x="2" y="0"/>
                    </a:cubicBezTo>
                    <a:cubicBezTo>
                      <a:pt x="1" y="0"/>
                      <a:pt x="0" y="0"/>
                      <a:pt x="0" y="1"/>
                    </a:cubicBezTo>
                    <a:cubicBezTo>
                      <a:pt x="0" y="3"/>
                      <a:pt x="1" y="3"/>
                      <a:pt x="2" y="3"/>
                    </a:cubicBezTo>
                    <a:cubicBezTo>
                      <a:pt x="91" y="3"/>
                      <a:pt x="91" y="3"/>
                      <a:pt x="91" y="3"/>
                    </a:cubicBezTo>
                    <a:cubicBezTo>
                      <a:pt x="92" y="3"/>
                      <a:pt x="92" y="3"/>
                      <a:pt x="92" y="1"/>
                    </a:cubicBezTo>
                    <a:cubicBezTo>
                      <a:pt x="92" y="0"/>
                      <a:pt x="92" y="0"/>
                      <a:pt x="91" y="0"/>
                    </a:cubicBezTo>
                    <a:close/>
                    <a:moveTo>
                      <a:pt x="91" y="0"/>
                    </a:moveTo>
                    <a:cubicBezTo>
                      <a:pt x="91" y="0"/>
                      <a:pt x="91" y="0"/>
                      <a:pt x="91" y="0"/>
                    </a:cubicBezTo>
                  </a:path>
                </a:pathLst>
              </a:custGeom>
              <a:grpFill/>
              <a:ln w="9525">
                <a:noFill/>
                <a:round/>
                <a:headEnd/>
                <a:tailEnd/>
              </a:ln>
            </p:spPr>
            <p:txBody>
              <a:bodyPr/>
              <a:lstStyle/>
              <a:p>
                <a:pPr>
                  <a:defRPr/>
                </a:pPr>
                <a:endParaRPr lang="en-US" sz="2000">
                  <a:solidFill>
                    <a:srgbClr val="525252"/>
                  </a:solidFill>
                  <a:latin typeface="Calibri" panose="020F0502020204030204" pitchFamily="34" charset="0"/>
                  <a:cs typeface="Calibri" panose="020F0502020204030204" pitchFamily="34" charset="0"/>
                </a:endParaRPr>
              </a:p>
            </p:txBody>
          </p:sp>
          <p:sp>
            <p:nvSpPr>
              <p:cNvPr id="52" name="Freeform 140">
                <a:extLst>
                  <a:ext uri="{FF2B5EF4-FFF2-40B4-BE49-F238E27FC236}">
                    <a16:creationId xmlns:a16="http://schemas.microsoft.com/office/drawing/2014/main" id="{E04D6E1A-B338-4DAA-9516-D41C13D763C0}"/>
                  </a:ext>
                </a:extLst>
              </p:cNvPr>
              <p:cNvSpPr>
                <a:spLocks noEditPoints="1"/>
              </p:cNvSpPr>
              <p:nvPr/>
            </p:nvSpPr>
            <p:spPr bwMode="auto">
              <a:xfrm>
                <a:off x="6418263" y="2774951"/>
                <a:ext cx="101600" cy="90488"/>
              </a:xfrm>
              <a:custGeom>
                <a:avLst/>
                <a:gdLst/>
                <a:ahLst/>
                <a:cxnLst>
                  <a:cxn ang="0">
                    <a:pos x="4" y="31"/>
                  </a:cxn>
                  <a:cxn ang="0">
                    <a:pos x="31" y="31"/>
                  </a:cxn>
                  <a:cxn ang="0">
                    <a:pos x="35" y="27"/>
                  </a:cxn>
                  <a:cxn ang="0">
                    <a:pos x="35" y="4"/>
                  </a:cxn>
                  <a:cxn ang="0">
                    <a:pos x="31" y="0"/>
                  </a:cxn>
                  <a:cxn ang="0">
                    <a:pos x="4" y="0"/>
                  </a:cxn>
                  <a:cxn ang="0">
                    <a:pos x="0" y="4"/>
                  </a:cxn>
                  <a:cxn ang="0">
                    <a:pos x="0" y="27"/>
                  </a:cxn>
                  <a:cxn ang="0">
                    <a:pos x="4" y="31"/>
                  </a:cxn>
                  <a:cxn ang="0">
                    <a:pos x="8" y="8"/>
                  </a:cxn>
                  <a:cxn ang="0">
                    <a:pos x="27" y="8"/>
                  </a:cxn>
                  <a:cxn ang="0">
                    <a:pos x="27" y="23"/>
                  </a:cxn>
                  <a:cxn ang="0">
                    <a:pos x="8" y="23"/>
                  </a:cxn>
                  <a:cxn ang="0">
                    <a:pos x="8" y="8"/>
                  </a:cxn>
                  <a:cxn ang="0">
                    <a:pos x="8" y="8"/>
                  </a:cxn>
                  <a:cxn ang="0">
                    <a:pos x="8" y="8"/>
                  </a:cxn>
                </a:cxnLst>
                <a:rect l="0" t="0" r="r" b="b"/>
                <a:pathLst>
                  <a:path w="35" h="31">
                    <a:moveTo>
                      <a:pt x="4" y="31"/>
                    </a:moveTo>
                    <a:cubicBezTo>
                      <a:pt x="31" y="31"/>
                      <a:pt x="31" y="31"/>
                      <a:pt x="31" y="31"/>
                    </a:cubicBezTo>
                    <a:cubicBezTo>
                      <a:pt x="33" y="31"/>
                      <a:pt x="35" y="29"/>
                      <a:pt x="35" y="27"/>
                    </a:cubicBezTo>
                    <a:cubicBezTo>
                      <a:pt x="35" y="4"/>
                      <a:pt x="35" y="4"/>
                      <a:pt x="35" y="4"/>
                    </a:cubicBezTo>
                    <a:cubicBezTo>
                      <a:pt x="35" y="2"/>
                      <a:pt x="33" y="0"/>
                      <a:pt x="31" y="0"/>
                    </a:cubicBezTo>
                    <a:cubicBezTo>
                      <a:pt x="4" y="0"/>
                      <a:pt x="4" y="0"/>
                      <a:pt x="4" y="0"/>
                    </a:cubicBezTo>
                    <a:cubicBezTo>
                      <a:pt x="2" y="0"/>
                      <a:pt x="0" y="2"/>
                      <a:pt x="0" y="4"/>
                    </a:cubicBezTo>
                    <a:cubicBezTo>
                      <a:pt x="0" y="27"/>
                      <a:pt x="0" y="27"/>
                      <a:pt x="0" y="27"/>
                    </a:cubicBezTo>
                    <a:cubicBezTo>
                      <a:pt x="0" y="29"/>
                      <a:pt x="2" y="31"/>
                      <a:pt x="4" y="31"/>
                    </a:cubicBezTo>
                    <a:close/>
                    <a:moveTo>
                      <a:pt x="8" y="8"/>
                    </a:moveTo>
                    <a:cubicBezTo>
                      <a:pt x="27" y="8"/>
                      <a:pt x="27" y="8"/>
                      <a:pt x="27" y="8"/>
                    </a:cubicBezTo>
                    <a:cubicBezTo>
                      <a:pt x="27" y="23"/>
                      <a:pt x="27" y="23"/>
                      <a:pt x="27" y="23"/>
                    </a:cubicBezTo>
                    <a:cubicBezTo>
                      <a:pt x="8" y="23"/>
                      <a:pt x="8" y="23"/>
                      <a:pt x="8" y="23"/>
                    </a:cubicBezTo>
                    <a:lnTo>
                      <a:pt x="8" y="8"/>
                    </a:lnTo>
                    <a:close/>
                    <a:moveTo>
                      <a:pt x="8" y="8"/>
                    </a:moveTo>
                    <a:cubicBezTo>
                      <a:pt x="8" y="8"/>
                      <a:pt x="8" y="8"/>
                      <a:pt x="8" y="8"/>
                    </a:cubicBezTo>
                  </a:path>
                </a:pathLst>
              </a:custGeom>
              <a:grpFill/>
              <a:ln w="9525">
                <a:noFill/>
                <a:round/>
                <a:headEnd/>
                <a:tailEnd/>
              </a:ln>
            </p:spPr>
            <p:txBody>
              <a:bodyPr/>
              <a:lstStyle/>
              <a:p>
                <a:pPr>
                  <a:defRPr/>
                </a:pPr>
                <a:endParaRPr lang="en-US" sz="2000">
                  <a:solidFill>
                    <a:srgbClr val="525252"/>
                  </a:solidFill>
                  <a:latin typeface="Calibri" panose="020F0502020204030204" pitchFamily="34" charset="0"/>
                  <a:cs typeface="Calibri" panose="020F0502020204030204" pitchFamily="34" charset="0"/>
                </a:endParaRPr>
              </a:p>
            </p:txBody>
          </p:sp>
        </p:grpSp>
      </p:grpSp>
      <p:sp>
        <p:nvSpPr>
          <p:cNvPr id="53" name="Title 1">
            <a:extLst>
              <a:ext uri="{FF2B5EF4-FFF2-40B4-BE49-F238E27FC236}">
                <a16:creationId xmlns:a16="http://schemas.microsoft.com/office/drawing/2014/main" id="{39EE2BD8-43C0-4FB7-AA74-C27D7722212B}"/>
              </a:ext>
            </a:extLst>
          </p:cNvPr>
          <p:cNvSpPr txBox="1">
            <a:spLocks/>
          </p:cNvSpPr>
          <p:nvPr/>
        </p:nvSpPr>
        <p:spPr>
          <a:xfrm>
            <a:off x="727687" y="337576"/>
            <a:ext cx="8459788" cy="6249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rgbClr val="115745"/>
                </a:solidFill>
              </a:rPr>
              <a:t>Delta Energy Project Team</a:t>
            </a:r>
            <a:endParaRPr lang="en-US" sz="3600" b="1" dirty="0"/>
          </a:p>
        </p:txBody>
      </p:sp>
      <p:sp>
        <p:nvSpPr>
          <p:cNvPr id="54" name="TextBox 53">
            <a:extLst>
              <a:ext uri="{FF2B5EF4-FFF2-40B4-BE49-F238E27FC236}">
                <a16:creationId xmlns:a16="http://schemas.microsoft.com/office/drawing/2014/main" id="{875CE866-C426-4BE4-8611-EE3ADE816E36}"/>
              </a:ext>
            </a:extLst>
          </p:cNvPr>
          <p:cNvSpPr txBox="1"/>
          <p:nvPr/>
        </p:nvSpPr>
        <p:spPr>
          <a:xfrm>
            <a:off x="727688" y="937098"/>
            <a:ext cx="10282881" cy="738664"/>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Below will be the team designated for the Delta Energy Project.  Collectively the team has 35+ years and over 100 projects in the industrial cleaning and pre-commissioning industry.  The experience of the team is diverse in Engineering, Technical Application and Onsite Project Management</a:t>
            </a:r>
            <a:endParaRPr lang="en-US" sz="1400" dirty="0"/>
          </a:p>
        </p:txBody>
      </p:sp>
      <p:pic>
        <p:nvPicPr>
          <p:cNvPr id="55" name="Picture Placeholder 7">
            <a:extLst>
              <a:ext uri="{FF2B5EF4-FFF2-40B4-BE49-F238E27FC236}">
                <a16:creationId xmlns:a16="http://schemas.microsoft.com/office/drawing/2014/main" id="{56003222-4C78-455A-93F3-503C5F58FD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12797" r="1429" b="19731"/>
          <a:stretch/>
        </p:blipFill>
        <p:spPr>
          <a:xfrm>
            <a:off x="806560" y="1723996"/>
            <a:ext cx="902015" cy="823579"/>
          </a:xfrm>
          <a:prstGeom prst="rect">
            <a:avLst/>
          </a:prstGeom>
        </p:spPr>
      </p:pic>
      <p:pic>
        <p:nvPicPr>
          <p:cNvPr id="56" name="Picture Placeholder 5">
            <a:extLst>
              <a:ext uri="{FF2B5EF4-FFF2-40B4-BE49-F238E27FC236}">
                <a16:creationId xmlns:a16="http://schemas.microsoft.com/office/drawing/2014/main" id="{F0D97FD8-6A4E-43CF-95BD-9938363879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188" b="13027"/>
          <a:stretch/>
        </p:blipFill>
        <p:spPr>
          <a:xfrm>
            <a:off x="4342051" y="1715846"/>
            <a:ext cx="1042709" cy="893751"/>
          </a:xfrm>
          <a:prstGeom prst="rect">
            <a:avLst/>
          </a:prstGeom>
        </p:spPr>
      </p:pic>
      <p:pic>
        <p:nvPicPr>
          <p:cNvPr id="58" name="Picture 57" descr="A person wearing a yellow hat&#10;&#10;Description automatically generated">
            <a:extLst>
              <a:ext uri="{FF2B5EF4-FFF2-40B4-BE49-F238E27FC236}">
                <a16:creationId xmlns:a16="http://schemas.microsoft.com/office/drawing/2014/main" id="{F4636438-9E8B-4F69-97EE-26123030B424}"/>
              </a:ext>
            </a:extLst>
          </p:cNvPr>
          <p:cNvPicPr>
            <a:picLocks noChangeAspect="1"/>
          </p:cNvPicPr>
          <p:nvPr/>
        </p:nvPicPr>
        <p:blipFill rotWithShape="1">
          <a:blip r:embed="rId4">
            <a:extLst>
              <a:ext uri="{28A0092B-C50C-407E-A947-70E740481C1C}">
                <a14:useLocalDpi xmlns:a14="http://schemas.microsoft.com/office/drawing/2010/main" val="0"/>
              </a:ext>
            </a:extLst>
          </a:blip>
          <a:srcRect t="-1055" b="21888"/>
          <a:stretch/>
        </p:blipFill>
        <p:spPr>
          <a:xfrm>
            <a:off x="7913290" y="1712394"/>
            <a:ext cx="865570" cy="868680"/>
          </a:xfrm>
          <a:prstGeom prst="rect">
            <a:avLst/>
          </a:prstGeom>
        </p:spPr>
      </p:pic>
    </p:spTree>
    <p:extLst>
      <p:ext uri="{BB962C8B-B14F-4D97-AF65-F5344CB8AC3E}">
        <p14:creationId xmlns:p14="http://schemas.microsoft.com/office/powerpoint/2010/main" val="29413760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9A2C55-3078-48EB-AD79-4D00CB96C30A}"/>
              </a:ext>
            </a:extLst>
          </p:cNvPr>
          <p:cNvSpPr txBox="1">
            <a:spLocks/>
          </p:cNvSpPr>
          <p:nvPr/>
        </p:nvSpPr>
        <p:spPr>
          <a:xfrm>
            <a:off x="457200" y="257175"/>
            <a:ext cx="11262220" cy="63620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300" b="1" dirty="0" err="1">
                <a:solidFill>
                  <a:srgbClr val="0075BB"/>
                </a:solidFill>
                <a:latin typeface="Tahoma" panose="020B0604030504040204" pitchFamily="34" charset="0"/>
                <a:ea typeface="Tahoma" panose="020B0604030504040204" pitchFamily="34" charset="0"/>
                <a:cs typeface="Tahoma" panose="020B0604030504040204" pitchFamily="34" charset="0"/>
              </a:rPr>
              <a:t>Hydroblasting</a:t>
            </a:r>
            <a:r>
              <a:rPr lang="en-US" sz="3300" b="1" dirty="0">
                <a:solidFill>
                  <a:srgbClr val="0075BB"/>
                </a:solidFill>
                <a:latin typeface="Tahoma" panose="020B0604030504040204" pitchFamily="34" charset="0"/>
                <a:ea typeface="Tahoma" panose="020B0604030504040204" pitchFamily="34" charset="0"/>
                <a:cs typeface="Tahoma" panose="020B0604030504040204" pitchFamily="34" charset="0"/>
              </a:rPr>
              <a:t> and Water Jetting</a:t>
            </a:r>
          </a:p>
        </p:txBody>
      </p:sp>
      <p:sp>
        <p:nvSpPr>
          <p:cNvPr id="5" name="Text Placeholder 4">
            <a:extLst>
              <a:ext uri="{FF2B5EF4-FFF2-40B4-BE49-F238E27FC236}">
                <a16:creationId xmlns:a16="http://schemas.microsoft.com/office/drawing/2014/main" id="{9F731853-F780-48C7-BBA9-EB4EE56CEBE3}"/>
              </a:ext>
            </a:extLst>
          </p:cNvPr>
          <p:cNvSpPr txBox="1">
            <a:spLocks/>
          </p:cNvSpPr>
          <p:nvPr/>
        </p:nvSpPr>
        <p:spPr>
          <a:xfrm>
            <a:off x="533400" y="1314450"/>
            <a:ext cx="11262220" cy="419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dirty="0"/>
          </a:p>
        </p:txBody>
      </p:sp>
      <p:sp>
        <p:nvSpPr>
          <p:cNvPr id="9" name="TextBox 8">
            <a:extLst>
              <a:ext uri="{FF2B5EF4-FFF2-40B4-BE49-F238E27FC236}">
                <a16:creationId xmlns:a16="http://schemas.microsoft.com/office/drawing/2014/main" id="{5DB9B6FA-4565-4510-9A86-CC233E2472EC}"/>
              </a:ext>
            </a:extLst>
          </p:cNvPr>
          <p:cNvSpPr txBox="1"/>
          <p:nvPr/>
        </p:nvSpPr>
        <p:spPr>
          <a:xfrm>
            <a:off x="8888255" y="2627188"/>
            <a:ext cx="4075384" cy="2308324"/>
          </a:xfrm>
          <a:prstGeom prst="rect">
            <a:avLst/>
          </a:prstGeom>
          <a:noFill/>
        </p:spPr>
        <p:txBody>
          <a:bodyPr wrap="square">
            <a:spAutoFit/>
          </a:bodyPr>
          <a:lstStyle/>
          <a:p>
            <a:r>
              <a:rPr lang="en-US" sz="1600" dirty="0"/>
              <a:t>Apply to the Following Systems:</a:t>
            </a:r>
          </a:p>
          <a:p>
            <a:pPr marL="285750" indent="-285750">
              <a:buFont typeface="Arial" panose="020B0604020202020204" pitchFamily="34" charset="0"/>
              <a:buChar char="•"/>
            </a:pPr>
            <a:r>
              <a:rPr lang="en-US" sz="1600" dirty="0"/>
              <a:t>Steam piping systems</a:t>
            </a:r>
          </a:p>
          <a:p>
            <a:pPr marL="285750" indent="-285750">
              <a:buFont typeface="Arial" panose="020B0604020202020204" pitchFamily="34" charset="0"/>
              <a:buChar char="•"/>
            </a:pPr>
            <a:r>
              <a:rPr lang="en-US" sz="1600" dirty="0"/>
              <a:t>Cooling water</a:t>
            </a:r>
          </a:p>
          <a:p>
            <a:pPr marL="285750" indent="-285750">
              <a:buFont typeface="Arial" panose="020B0604020202020204" pitchFamily="34" charset="0"/>
              <a:buChar char="•"/>
            </a:pPr>
            <a:r>
              <a:rPr lang="en-US" sz="1600" dirty="0"/>
              <a:t>Feedwater</a:t>
            </a:r>
          </a:p>
          <a:p>
            <a:pPr marL="285750" indent="-285750">
              <a:buFont typeface="Arial" panose="020B0604020202020204" pitchFamily="34" charset="0"/>
              <a:buChar char="•"/>
            </a:pPr>
            <a:r>
              <a:rPr lang="en-US" sz="1600" dirty="0"/>
              <a:t>Pump suctions</a:t>
            </a:r>
          </a:p>
          <a:p>
            <a:pPr marL="285750" indent="-285750">
              <a:buFont typeface="Arial" panose="020B0604020202020204" pitchFamily="34" charset="0"/>
              <a:buChar char="•"/>
            </a:pPr>
            <a:r>
              <a:rPr lang="en-US" sz="1600" dirty="0"/>
              <a:t>Boiler tubes</a:t>
            </a:r>
          </a:p>
          <a:p>
            <a:pPr marL="285750" indent="-285750">
              <a:buFont typeface="Arial" panose="020B0604020202020204" pitchFamily="34" charset="0"/>
              <a:buChar char="•"/>
            </a:pPr>
            <a:r>
              <a:rPr lang="en-US" sz="1600" dirty="0"/>
              <a:t>Boilers</a:t>
            </a:r>
          </a:p>
          <a:p>
            <a:r>
              <a:rPr lang="en-US" sz="1600" dirty="0"/>
              <a:t> </a:t>
            </a:r>
          </a:p>
          <a:p>
            <a:pPr marL="285750" indent="-285750">
              <a:buFont typeface="Arial" panose="020B0604020202020204" pitchFamily="34" charset="0"/>
              <a:buChar char="•"/>
            </a:pPr>
            <a:endParaRPr lang="en-US" sz="1600" dirty="0"/>
          </a:p>
        </p:txBody>
      </p:sp>
      <p:sp>
        <p:nvSpPr>
          <p:cNvPr id="11" name="Content Placeholder 10">
            <a:extLst>
              <a:ext uri="{FF2B5EF4-FFF2-40B4-BE49-F238E27FC236}">
                <a16:creationId xmlns:a16="http://schemas.microsoft.com/office/drawing/2014/main" id="{7C44FE4F-6C58-4F51-A5D6-64D54F6559C5}"/>
              </a:ext>
            </a:extLst>
          </p:cNvPr>
          <p:cNvSpPr>
            <a:spLocks noGrp="1"/>
          </p:cNvSpPr>
          <p:nvPr>
            <p:ph sz="half" idx="2"/>
          </p:nvPr>
        </p:nvSpPr>
        <p:spPr>
          <a:xfrm>
            <a:off x="533399" y="1210254"/>
            <a:ext cx="11408263" cy="2329012"/>
          </a:xfrm>
        </p:spPr>
        <p:txBody>
          <a:bodyPr>
            <a:normAutofit/>
          </a:bodyPr>
          <a:lstStyle/>
          <a:p>
            <a:pPr marL="0" indent="0" algn="just">
              <a:buNone/>
            </a:pPr>
            <a:r>
              <a:rPr lang="en-US" sz="1600" dirty="0" err="1"/>
              <a:t>Hydrolazing</a:t>
            </a:r>
            <a:r>
              <a:rPr lang="en-US" sz="1600" dirty="0"/>
              <a:t> is high pressure, 40,000psi, rotating hose.  The nozzle and hose is rotated on the outside of the pipe to create a cutting action on any mill scale or debris within the pipe.  The constant movement of the nozzle prevents the cutting of the base metal.  This method is effective at removing any type of hard scale or debris. </a:t>
            </a:r>
          </a:p>
          <a:p>
            <a:pPr marL="0" indent="0" algn="just">
              <a:buNone/>
            </a:pPr>
            <a:r>
              <a:rPr lang="en-US" sz="1600" dirty="0"/>
              <a:t>Water Jetting is a process that using a rotating nozzle and stationary hose at pressures up to 15,000psi.  This process is effective at removing gross debris from piping system and hard scale from boiler tubes.  </a:t>
            </a:r>
          </a:p>
        </p:txBody>
      </p:sp>
      <p:pic>
        <p:nvPicPr>
          <p:cNvPr id="6" name="Picture 5" descr="A picture containing sitting, water, brown, bird&#10;&#10;Description automatically generated">
            <a:extLst>
              <a:ext uri="{FF2B5EF4-FFF2-40B4-BE49-F238E27FC236}">
                <a16:creationId xmlns:a16="http://schemas.microsoft.com/office/drawing/2014/main" id="{527E9658-B63C-4095-A772-586C6C8648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3859" y="3254892"/>
            <a:ext cx="4008474" cy="3006356"/>
          </a:xfrm>
          <a:prstGeom prst="rect">
            <a:avLst/>
          </a:prstGeom>
        </p:spPr>
      </p:pic>
      <p:pic>
        <p:nvPicPr>
          <p:cNvPr id="14" name="Picture 13" descr="A large truck&#10;&#10;Description automatically generated">
            <a:extLst>
              <a:ext uri="{FF2B5EF4-FFF2-40B4-BE49-F238E27FC236}">
                <a16:creationId xmlns:a16="http://schemas.microsoft.com/office/drawing/2014/main" id="{AC567472-ADB4-412C-9277-30D6416ED2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5806" y="4671058"/>
            <a:ext cx="3006357" cy="1884488"/>
          </a:xfrm>
          <a:prstGeom prst="rect">
            <a:avLst/>
          </a:prstGeom>
        </p:spPr>
      </p:pic>
      <p:pic>
        <p:nvPicPr>
          <p:cNvPr id="16" name="Picture 15">
            <a:extLst>
              <a:ext uri="{FF2B5EF4-FFF2-40B4-BE49-F238E27FC236}">
                <a16:creationId xmlns:a16="http://schemas.microsoft.com/office/drawing/2014/main" id="{AA607BE2-BDA4-4CDF-B327-64872FE42B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8082" y="2753833"/>
            <a:ext cx="2952162" cy="3936216"/>
          </a:xfrm>
          <a:prstGeom prst="rect">
            <a:avLst/>
          </a:prstGeom>
        </p:spPr>
      </p:pic>
    </p:spTree>
    <p:extLst>
      <p:ext uri="{BB962C8B-B14F-4D97-AF65-F5344CB8AC3E}">
        <p14:creationId xmlns:p14="http://schemas.microsoft.com/office/powerpoint/2010/main" val="42018808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9A2C55-3078-48EB-AD79-4D00CB96C30A}"/>
              </a:ext>
            </a:extLst>
          </p:cNvPr>
          <p:cNvSpPr txBox="1">
            <a:spLocks/>
          </p:cNvSpPr>
          <p:nvPr/>
        </p:nvSpPr>
        <p:spPr>
          <a:xfrm>
            <a:off x="457200" y="257175"/>
            <a:ext cx="11262220" cy="85725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rgbClr val="0075BB"/>
                </a:solidFill>
                <a:latin typeface="Tahoma" panose="020B0604030504040204" pitchFamily="34" charset="0"/>
                <a:ea typeface="Tahoma" panose="020B0604030504040204" pitchFamily="34" charset="0"/>
                <a:cs typeface="Tahoma" panose="020B0604030504040204" pitchFamily="34" charset="0"/>
              </a:rPr>
              <a:t>PROPOSED SERVICES</a:t>
            </a:r>
          </a:p>
        </p:txBody>
      </p:sp>
      <p:sp>
        <p:nvSpPr>
          <p:cNvPr id="5" name="Text Placeholder 4">
            <a:extLst>
              <a:ext uri="{FF2B5EF4-FFF2-40B4-BE49-F238E27FC236}">
                <a16:creationId xmlns:a16="http://schemas.microsoft.com/office/drawing/2014/main" id="{9F731853-F780-48C7-BBA9-EB4EE56CEBE3}"/>
              </a:ext>
            </a:extLst>
          </p:cNvPr>
          <p:cNvSpPr txBox="1">
            <a:spLocks/>
          </p:cNvSpPr>
          <p:nvPr/>
        </p:nvSpPr>
        <p:spPr>
          <a:xfrm>
            <a:off x="533400" y="1314450"/>
            <a:ext cx="11262220" cy="419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Ambient Temperature HRSG Degrease</a:t>
            </a:r>
          </a:p>
        </p:txBody>
      </p:sp>
      <p:sp>
        <p:nvSpPr>
          <p:cNvPr id="6" name="Text Placeholder 5">
            <a:extLst>
              <a:ext uri="{FF2B5EF4-FFF2-40B4-BE49-F238E27FC236}">
                <a16:creationId xmlns:a16="http://schemas.microsoft.com/office/drawing/2014/main" id="{AA774F9B-28E9-4075-86C6-CB268675F011}"/>
              </a:ext>
            </a:extLst>
          </p:cNvPr>
          <p:cNvSpPr txBox="1">
            <a:spLocks/>
          </p:cNvSpPr>
          <p:nvPr/>
        </p:nvSpPr>
        <p:spPr>
          <a:xfrm>
            <a:off x="533400" y="1831015"/>
            <a:ext cx="11262220" cy="412191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dirty="0"/>
              <a:t>Ambient degrease operation reduces overall cost by the eliminating the following:</a:t>
            </a:r>
          </a:p>
          <a:p>
            <a:pPr marL="800100" lvl="1" indent="-342900"/>
            <a:r>
              <a:rPr lang="en-US" dirty="0"/>
              <a:t>Temporary boiler rental for heating of the water: $15,000</a:t>
            </a:r>
          </a:p>
          <a:p>
            <a:pPr marL="800100" lvl="1" indent="-342900"/>
            <a:r>
              <a:rPr lang="en-US" dirty="0"/>
              <a:t>Temporary boiler fuel: $3,200</a:t>
            </a:r>
          </a:p>
          <a:p>
            <a:pPr marL="800100" lvl="1" indent="-342900"/>
            <a:r>
              <a:rPr lang="en-US" dirty="0"/>
              <a:t>Temporary boiler union operator: $12,800</a:t>
            </a:r>
          </a:p>
          <a:p>
            <a:pPr marL="800100" lvl="1" indent="-342900"/>
            <a:r>
              <a:rPr lang="en-US" dirty="0"/>
              <a:t>Plant and Elden night shift personnel on staff</a:t>
            </a:r>
          </a:p>
          <a:p>
            <a:pPr marL="1257300" lvl="2" indent="-342900"/>
            <a:r>
              <a:rPr lang="en-US" dirty="0"/>
              <a:t>Estimated craft support for night shift duration: $92,000</a:t>
            </a:r>
          </a:p>
          <a:p>
            <a:pPr marL="1257300" lvl="2" indent="-342900"/>
            <a:r>
              <a:rPr lang="en-US" dirty="0"/>
              <a:t>Elden personnel and mobilization: $13,400</a:t>
            </a:r>
          </a:p>
          <a:p>
            <a:pPr marL="342900" indent="-342900"/>
            <a:r>
              <a:rPr lang="en-US" dirty="0"/>
              <a:t>Execution performed off critical path and offline with only (1) electric pump which reduces risk of delays due to equipment failure</a:t>
            </a:r>
          </a:p>
          <a:p>
            <a:pPr marL="342900" indent="-342900"/>
            <a:endParaRPr lang="en-US" dirty="0"/>
          </a:p>
          <a:p>
            <a:pPr marL="342900" indent="-342900"/>
            <a:endParaRPr lang="en-US" dirty="0"/>
          </a:p>
          <a:p>
            <a:pPr marL="800100" lvl="1" indent="-342900"/>
            <a:endParaRPr lang="en-US" dirty="0"/>
          </a:p>
          <a:p>
            <a:pPr marL="0" indent="0">
              <a:buNone/>
            </a:pPr>
            <a:endParaRPr lang="en-US" dirty="0"/>
          </a:p>
          <a:p>
            <a:pPr marL="342900" indent="-342900"/>
            <a:endParaRPr lang="en-US" dirty="0"/>
          </a:p>
          <a:p>
            <a:pPr marL="342900" indent="-342900"/>
            <a:endParaRPr lang="en-US" dirty="0"/>
          </a:p>
          <a:p>
            <a:pPr marL="342900" indent="-342900"/>
            <a:endParaRPr lang="en-US" dirty="0"/>
          </a:p>
          <a:p>
            <a:pPr marL="342900" indent="-342900"/>
            <a:endParaRPr lang="en-US" dirty="0"/>
          </a:p>
          <a:p>
            <a:pPr marL="342900" indent="-342900"/>
            <a:endParaRPr lang="en-US" sz="2000" dirty="0"/>
          </a:p>
        </p:txBody>
      </p:sp>
    </p:spTree>
    <p:extLst>
      <p:ext uri="{BB962C8B-B14F-4D97-AF65-F5344CB8AC3E}">
        <p14:creationId xmlns:p14="http://schemas.microsoft.com/office/powerpoint/2010/main" val="423618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9A2C55-3078-48EB-AD79-4D00CB96C30A}"/>
              </a:ext>
            </a:extLst>
          </p:cNvPr>
          <p:cNvSpPr txBox="1">
            <a:spLocks/>
          </p:cNvSpPr>
          <p:nvPr/>
        </p:nvSpPr>
        <p:spPr>
          <a:xfrm>
            <a:off x="457200" y="257175"/>
            <a:ext cx="11262220" cy="85725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rgbClr val="0075BB"/>
                </a:solidFill>
                <a:latin typeface="Tahoma" panose="020B0604030504040204" pitchFamily="34" charset="0"/>
                <a:ea typeface="Tahoma" panose="020B0604030504040204" pitchFamily="34" charset="0"/>
                <a:cs typeface="Tahoma" panose="020B0604030504040204" pitchFamily="34" charset="0"/>
              </a:rPr>
              <a:t>PROPOSED SERVICES</a:t>
            </a:r>
          </a:p>
        </p:txBody>
      </p:sp>
      <p:sp>
        <p:nvSpPr>
          <p:cNvPr id="5" name="Text Placeholder 4">
            <a:extLst>
              <a:ext uri="{FF2B5EF4-FFF2-40B4-BE49-F238E27FC236}">
                <a16:creationId xmlns:a16="http://schemas.microsoft.com/office/drawing/2014/main" id="{9F731853-F780-48C7-BBA9-EB4EE56CEBE3}"/>
              </a:ext>
            </a:extLst>
          </p:cNvPr>
          <p:cNvSpPr txBox="1">
            <a:spLocks/>
          </p:cNvSpPr>
          <p:nvPr/>
        </p:nvSpPr>
        <p:spPr>
          <a:xfrm>
            <a:off x="533400" y="1314450"/>
            <a:ext cx="11262220" cy="419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Ambient Temperature HRSG Degrease</a:t>
            </a:r>
          </a:p>
        </p:txBody>
      </p:sp>
      <p:sp>
        <p:nvSpPr>
          <p:cNvPr id="6" name="Text Placeholder 5">
            <a:extLst>
              <a:ext uri="{FF2B5EF4-FFF2-40B4-BE49-F238E27FC236}">
                <a16:creationId xmlns:a16="http://schemas.microsoft.com/office/drawing/2014/main" id="{AA774F9B-28E9-4075-86C6-CB268675F011}"/>
              </a:ext>
            </a:extLst>
          </p:cNvPr>
          <p:cNvSpPr txBox="1">
            <a:spLocks/>
          </p:cNvSpPr>
          <p:nvPr/>
        </p:nvSpPr>
        <p:spPr>
          <a:xfrm>
            <a:off x="533400" y="1831015"/>
            <a:ext cx="11262220" cy="412191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dirty="0"/>
              <a:t>Degrease chemical is environmentally friendly and can be sent to plant waste treatment</a:t>
            </a:r>
          </a:p>
          <a:p>
            <a:pPr marL="342900" indent="-342900"/>
            <a:r>
              <a:rPr lang="en-US" dirty="0"/>
              <a:t>Typically, only 1 rinse is required</a:t>
            </a:r>
          </a:p>
          <a:p>
            <a:pPr marL="0" indent="0">
              <a:buNone/>
            </a:pPr>
            <a:endParaRPr lang="en-US" dirty="0"/>
          </a:p>
          <a:p>
            <a:pPr marL="342900" indent="-342900"/>
            <a:endParaRPr lang="en-US" dirty="0"/>
          </a:p>
          <a:p>
            <a:pPr marL="800100" lvl="1" indent="-342900"/>
            <a:endParaRPr lang="en-US" dirty="0"/>
          </a:p>
          <a:p>
            <a:pPr marL="0" indent="0">
              <a:buNone/>
            </a:pPr>
            <a:endParaRPr lang="en-US" dirty="0"/>
          </a:p>
          <a:p>
            <a:pPr marL="342900" indent="-342900"/>
            <a:endParaRPr lang="en-US" dirty="0"/>
          </a:p>
          <a:p>
            <a:pPr marL="342900" indent="-342900"/>
            <a:endParaRPr lang="en-US" dirty="0"/>
          </a:p>
          <a:p>
            <a:pPr marL="342900" indent="-342900"/>
            <a:endParaRPr lang="en-US" dirty="0"/>
          </a:p>
          <a:p>
            <a:pPr marL="342900" indent="-342900"/>
            <a:endParaRPr lang="en-US" dirty="0"/>
          </a:p>
          <a:p>
            <a:pPr marL="342900" indent="-342900"/>
            <a:endParaRPr lang="en-US" sz="2000" dirty="0"/>
          </a:p>
        </p:txBody>
      </p:sp>
    </p:spTree>
    <p:extLst>
      <p:ext uri="{BB962C8B-B14F-4D97-AF65-F5344CB8AC3E}">
        <p14:creationId xmlns:p14="http://schemas.microsoft.com/office/powerpoint/2010/main" val="2045071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9A2C55-3078-48EB-AD79-4D00CB96C30A}"/>
              </a:ext>
            </a:extLst>
          </p:cNvPr>
          <p:cNvSpPr txBox="1">
            <a:spLocks/>
          </p:cNvSpPr>
          <p:nvPr/>
        </p:nvSpPr>
        <p:spPr>
          <a:xfrm>
            <a:off x="457200" y="257175"/>
            <a:ext cx="11262220" cy="85725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rgbClr val="0075BB"/>
                </a:solidFill>
                <a:latin typeface="Tahoma" panose="020B0604030504040204" pitchFamily="34" charset="0"/>
                <a:ea typeface="Tahoma" panose="020B0604030504040204" pitchFamily="34" charset="0"/>
                <a:cs typeface="Tahoma" panose="020B0604030504040204" pitchFamily="34" charset="0"/>
              </a:rPr>
              <a:t>PROPOSED SERVICES</a:t>
            </a:r>
          </a:p>
        </p:txBody>
      </p:sp>
      <p:sp>
        <p:nvSpPr>
          <p:cNvPr id="5" name="Text Placeholder 4">
            <a:extLst>
              <a:ext uri="{FF2B5EF4-FFF2-40B4-BE49-F238E27FC236}">
                <a16:creationId xmlns:a16="http://schemas.microsoft.com/office/drawing/2014/main" id="{9F731853-F780-48C7-BBA9-EB4EE56CEBE3}"/>
              </a:ext>
            </a:extLst>
          </p:cNvPr>
          <p:cNvSpPr txBox="1">
            <a:spLocks/>
          </p:cNvSpPr>
          <p:nvPr/>
        </p:nvSpPr>
        <p:spPr>
          <a:xfrm>
            <a:off x="533400" y="1314450"/>
            <a:ext cx="11262220" cy="419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Low Pressure Steam Blow to Atmosphere</a:t>
            </a:r>
          </a:p>
        </p:txBody>
      </p:sp>
      <p:sp>
        <p:nvSpPr>
          <p:cNvPr id="6" name="Text Placeholder 5">
            <a:extLst>
              <a:ext uri="{FF2B5EF4-FFF2-40B4-BE49-F238E27FC236}">
                <a16:creationId xmlns:a16="http://schemas.microsoft.com/office/drawing/2014/main" id="{AA774F9B-28E9-4075-86C6-CB268675F011}"/>
              </a:ext>
            </a:extLst>
          </p:cNvPr>
          <p:cNvSpPr txBox="1">
            <a:spLocks/>
          </p:cNvSpPr>
          <p:nvPr/>
        </p:nvSpPr>
        <p:spPr>
          <a:xfrm>
            <a:off x="533400" y="1831015"/>
            <a:ext cx="11262220" cy="412191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dirty="0"/>
              <a:t>The low-pressure steam blow to atmosphere is performed on each HRSG separately and then with both units fired for the combined piping</a:t>
            </a:r>
          </a:p>
          <a:p>
            <a:pPr marL="342900" indent="-342900"/>
            <a:r>
              <a:rPr lang="en-US" dirty="0"/>
              <a:t>Steam blow scope includes:</a:t>
            </a:r>
          </a:p>
          <a:p>
            <a:pPr marL="800100" lvl="1" indent="-342900"/>
            <a:r>
              <a:rPr lang="en-US" dirty="0"/>
              <a:t>HRSG 2 and HRSG 3 HP and LP Superheater</a:t>
            </a:r>
          </a:p>
          <a:p>
            <a:pPr marL="800100" lvl="1" indent="-342900"/>
            <a:r>
              <a:rPr lang="en-US" dirty="0"/>
              <a:t>HP and LP BOP piping</a:t>
            </a:r>
          </a:p>
          <a:p>
            <a:pPr marL="800100" lvl="1" indent="-342900"/>
            <a:r>
              <a:rPr lang="en-US" dirty="0"/>
              <a:t>HP and LP bypass piping from the main pipe to the bypass valve</a:t>
            </a:r>
          </a:p>
          <a:p>
            <a:pPr marL="800100" lvl="1" indent="-342900"/>
            <a:r>
              <a:rPr lang="en-US" dirty="0"/>
              <a:t>Seal steam piping</a:t>
            </a:r>
          </a:p>
          <a:p>
            <a:pPr marL="800100" lvl="1" indent="-342900"/>
            <a:r>
              <a:rPr lang="en-US" dirty="0"/>
              <a:t>Auxiliary steam piping to aux boiler and users</a:t>
            </a:r>
          </a:p>
          <a:p>
            <a:pPr marL="342900" indent="-342900"/>
            <a:endParaRPr lang="en-US" dirty="0"/>
          </a:p>
          <a:p>
            <a:pPr marL="342900" indent="-342900"/>
            <a:endParaRPr lang="en-US" dirty="0"/>
          </a:p>
          <a:p>
            <a:pPr marL="800100" lvl="1" indent="-342900"/>
            <a:endParaRPr lang="en-US" dirty="0"/>
          </a:p>
          <a:p>
            <a:pPr marL="0" indent="0">
              <a:buNone/>
            </a:pPr>
            <a:endParaRPr lang="en-US" dirty="0"/>
          </a:p>
          <a:p>
            <a:pPr marL="342900" indent="-342900"/>
            <a:endParaRPr lang="en-US" dirty="0"/>
          </a:p>
          <a:p>
            <a:pPr marL="342900" indent="-342900"/>
            <a:endParaRPr lang="en-US" dirty="0"/>
          </a:p>
          <a:p>
            <a:pPr marL="342900" indent="-342900"/>
            <a:endParaRPr lang="en-US" dirty="0"/>
          </a:p>
          <a:p>
            <a:pPr marL="342900" indent="-342900"/>
            <a:endParaRPr lang="en-US" dirty="0"/>
          </a:p>
          <a:p>
            <a:pPr marL="342900" indent="-342900"/>
            <a:endParaRPr lang="en-US" sz="2000" dirty="0"/>
          </a:p>
        </p:txBody>
      </p:sp>
    </p:spTree>
    <p:extLst>
      <p:ext uri="{BB962C8B-B14F-4D97-AF65-F5344CB8AC3E}">
        <p14:creationId xmlns:p14="http://schemas.microsoft.com/office/powerpoint/2010/main" val="1649989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9A2C55-3078-48EB-AD79-4D00CB96C30A}"/>
              </a:ext>
            </a:extLst>
          </p:cNvPr>
          <p:cNvSpPr txBox="1">
            <a:spLocks/>
          </p:cNvSpPr>
          <p:nvPr/>
        </p:nvSpPr>
        <p:spPr>
          <a:xfrm>
            <a:off x="457200" y="257175"/>
            <a:ext cx="11262220" cy="85725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rgbClr val="0075BB"/>
                </a:solidFill>
                <a:latin typeface="Tahoma" panose="020B0604030504040204" pitchFamily="34" charset="0"/>
                <a:ea typeface="Tahoma" panose="020B0604030504040204" pitchFamily="34" charset="0"/>
                <a:cs typeface="Tahoma" panose="020B0604030504040204" pitchFamily="34" charset="0"/>
              </a:rPr>
              <a:t>PROPOSED SERVICES</a:t>
            </a:r>
          </a:p>
        </p:txBody>
      </p:sp>
      <p:sp>
        <p:nvSpPr>
          <p:cNvPr id="5" name="Text Placeholder 4">
            <a:extLst>
              <a:ext uri="{FF2B5EF4-FFF2-40B4-BE49-F238E27FC236}">
                <a16:creationId xmlns:a16="http://schemas.microsoft.com/office/drawing/2014/main" id="{9F731853-F780-48C7-BBA9-EB4EE56CEBE3}"/>
              </a:ext>
            </a:extLst>
          </p:cNvPr>
          <p:cNvSpPr txBox="1">
            <a:spLocks/>
          </p:cNvSpPr>
          <p:nvPr/>
        </p:nvSpPr>
        <p:spPr>
          <a:xfrm>
            <a:off x="533400" y="1314450"/>
            <a:ext cx="11262220" cy="419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Low Pressure Steam Blow to Atmosphere – Cost Reduction</a:t>
            </a:r>
          </a:p>
        </p:txBody>
      </p:sp>
      <p:sp>
        <p:nvSpPr>
          <p:cNvPr id="6" name="Text Placeholder 5">
            <a:extLst>
              <a:ext uri="{FF2B5EF4-FFF2-40B4-BE49-F238E27FC236}">
                <a16:creationId xmlns:a16="http://schemas.microsoft.com/office/drawing/2014/main" id="{AA774F9B-28E9-4075-86C6-CB268675F011}"/>
              </a:ext>
            </a:extLst>
          </p:cNvPr>
          <p:cNvSpPr txBox="1">
            <a:spLocks/>
          </p:cNvSpPr>
          <p:nvPr/>
        </p:nvSpPr>
        <p:spPr>
          <a:xfrm>
            <a:off x="533400" y="1831015"/>
            <a:ext cx="6949751" cy="4121916"/>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dirty="0"/>
              <a:t>Elden personnel required is one (1) person per shift</a:t>
            </a:r>
          </a:p>
          <a:p>
            <a:pPr marL="342900" indent="-342900"/>
            <a:r>
              <a:rPr lang="en-US" dirty="0"/>
              <a:t>Process is a safer than a high pressure discontinuous or a closed cycle steam blow</a:t>
            </a:r>
          </a:p>
          <a:p>
            <a:pPr marL="342900" indent="-342900"/>
            <a:r>
              <a:rPr lang="en-US" dirty="0"/>
              <a:t>GT loads are fired at a lower load but will still maintain a 1.2 CFR or higher</a:t>
            </a:r>
          </a:p>
          <a:p>
            <a:pPr marL="342900" indent="-342900"/>
            <a:r>
              <a:rPr lang="en-US" dirty="0"/>
              <a:t>Elden has provided a dry silencer to reduce water and noise</a:t>
            </a:r>
          </a:p>
          <a:p>
            <a:pPr marL="342900" indent="-342900"/>
            <a:r>
              <a:rPr lang="en-US" dirty="0"/>
              <a:t>All engineering is provided to B31.1 standards, including stress analysis</a:t>
            </a:r>
          </a:p>
          <a:p>
            <a:pPr marL="342900" indent="-342900"/>
            <a:endParaRPr lang="en-US" dirty="0"/>
          </a:p>
          <a:p>
            <a:pPr marL="342900" indent="-342900"/>
            <a:endParaRPr lang="en-US" dirty="0"/>
          </a:p>
          <a:p>
            <a:pPr marL="342900" indent="-342900"/>
            <a:endParaRPr lang="en-US" dirty="0"/>
          </a:p>
          <a:p>
            <a:pPr marL="800100" lvl="1" indent="-342900"/>
            <a:endParaRPr lang="en-US" dirty="0"/>
          </a:p>
          <a:p>
            <a:pPr marL="0" indent="0">
              <a:buNone/>
            </a:pPr>
            <a:endParaRPr lang="en-US" dirty="0"/>
          </a:p>
          <a:p>
            <a:pPr marL="342900" indent="-342900"/>
            <a:endParaRPr lang="en-US" dirty="0"/>
          </a:p>
          <a:p>
            <a:pPr marL="342900" indent="-342900"/>
            <a:endParaRPr lang="en-US" dirty="0"/>
          </a:p>
          <a:p>
            <a:pPr marL="342900" indent="-342900"/>
            <a:endParaRPr lang="en-US" dirty="0"/>
          </a:p>
          <a:p>
            <a:pPr marL="342900" indent="-342900"/>
            <a:endParaRPr lang="en-US" dirty="0"/>
          </a:p>
          <a:p>
            <a:pPr marL="342900" indent="-342900"/>
            <a:endParaRPr lang="en-US" sz="2000" dirty="0"/>
          </a:p>
        </p:txBody>
      </p:sp>
      <p:pic>
        <p:nvPicPr>
          <p:cNvPr id="7" name="Picture 6">
            <a:extLst>
              <a:ext uri="{FF2B5EF4-FFF2-40B4-BE49-F238E27FC236}">
                <a16:creationId xmlns:a16="http://schemas.microsoft.com/office/drawing/2014/main" id="{91B48B3A-DDB6-44D1-9228-A34F5958B8C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49681" y="1933575"/>
            <a:ext cx="3157402" cy="2156972"/>
          </a:xfrm>
          <a:prstGeom prst="rect">
            <a:avLst/>
          </a:prstGeom>
          <a:noFill/>
          <a:ln>
            <a:noFill/>
          </a:ln>
        </p:spPr>
      </p:pic>
    </p:spTree>
    <p:extLst>
      <p:ext uri="{BB962C8B-B14F-4D97-AF65-F5344CB8AC3E}">
        <p14:creationId xmlns:p14="http://schemas.microsoft.com/office/powerpoint/2010/main" val="10122318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9A2C55-3078-48EB-AD79-4D00CB96C30A}"/>
              </a:ext>
            </a:extLst>
          </p:cNvPr>
          <p:cNvSpPr txBox="1">
            <a:spLocks/>
          </p:cNvSpPr>
          <p:nvPr/>
        </p:nvSpPr>
        <p:spPr>
          <a:xfrm>
            <a:off x="457200" y="257175"/>
            <a:ext cx="11262220" cy="85725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rgbClr val="0075BB"/>
                </a:solidFill>
                <a:latin typeface="Tahoma" panose="020B0604030504040204" pitchFamily="34" charset="0"/>
                <a:ea typeface="Tahoma" panose="020B0604030504040204" pitchFamily="34" charset="0"/>
                <a:cs typeface="Tahoma" panose="020B0604030504040204" pitchFamily="34" charset="0"/>
              </a:rPr>
              <a:t>PROPOSED SERVICES</a:t>
            </a:r>
          </a:p>
        </p:txBody>
      </p:sp>
      <p:sp>
        <p:nvSpPr>
          <p:cNvPr id="5" name="Text Placeholder 4">
            <a:extLst>
              <a:ext uri="{FF2B5EF4-FFF2-40B4-BE49-F238E27FC236}">
                <a16:creationId xmlns:a16="http://schemas.microsoft.com/office/drawing/2014/main" id="{9F731853-F780-48C7-BBA9-EB4EE56CEBE3}"/>
              </a:ext>
            </a:extLst>
          </p:cNvPr>
          <p:cNvSpPr txBox="1">
            <a:spLocks/>
          </p:cNvSpPr>
          <p:nvPr/>
        </p:nvSpPr>
        <p:spPr>
          <a:xfrm>
            <a:off x="533400" y="1314450"/>
            <a:ext cx="11262220" cy="419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Low Pressure Steam Blow to Atmosphere – Additional </a:t>
            </a:r>
            <a:r>
              <a:rPr lang="en-US" b="1" dirty="0" err="1"/>
              <a:t>Serivces</a:t>
            </a:r>
            <a:r>
              <a:rPr lang="en-US" b="1" dirty="0"/>
              <a:t>	</a:t>
            </a:r>
          </a:p>
        </p:txBody>
      </p:sp>
      <p:sp>
        <p:nvSpPr>
          <p:cNvPr id="6" name="Text Placeholder 5">
            <a:extLst>
              <a:ext uri="{FF2B5EF4-FFF2-40B4-BE49-F238E27FC236}">
                <a16:creationId xmlns:a16="http://schemas.microsoft.com/office/drawing/2014/main" id="{AA774F9B-28E9-4075-86C6-CB268675F011}"/>
              </a:ext>
            </a:extLst>
          </p:cNvPr>
          <p:cNvSpPr txBox="1">
            <a:spLocks/>
          </p:cNvSpPr>
          <p:nvPr/>
        </p:nvSpPr>
        <p:spPr>
          <a:xfrm>
            <a:off x="533400" y="1831015"/>
            <a:ext cx="11262220" cy="412191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dirty="0"/>
              <a:t>Elden has provided a cost for all temporary piping; flanged and custom welded</a:t>
            </a:r>
          </a:p>
          <a:p>
            <a:pPr marL="342900" indent="-342900"/>
            <a:r>
              <a:rPr lang="en-US" dirty="0"/>
              <a:t>Elden has provided a cost for demin trailers and expected usage.  Evoqua provides services to BWL and may be able to negotiate a better rate</a:t>
            </a:r>
          </a:p>
          <a:p>
            <a:pPr marL="342900" indent="-342900"/>
            <a:endParaRPr lang="en-US" dirty="0"/>
          </a:p>
          <a:p>
            <a:pPr marL="342900" indent="-342900"/>
            <a:endParaRPr lang="en-US" dirty="0"/>
          </a:p>
          <a:p>
            <a:pPr marL="342900" indent="-342900"/>
            <a:endParaRPr lang="en-US" dirty="0"/>
          </a:p>
          <a:p>
            <a:pPr marL="800100" lvl="1" indent="-342900"/>
            <a:endParaRPr lang="en-US" dirty="0"/>
          </a:p>
          <a:p>
            <a:pPr marL="0" indent="0">
              <a:buNone/>
            </a:pPr>
            <a:endParaRPr lang="en-US" dirty="0"/>
          </a:p>
          <a:p>
            <a:pPr marL="342900" indent="-342900"/>
            <a:endParaRPr lang="en-US" dirty="0"/>
          </a:p>
          <a:p>
            <a:pPr marL="342900" indent="-342900"/>
            <a:endParaRPr lang="en-US" dirty="0"/>
          </a:p>
          <a:p>
            <a:pPr marL="342900" indent="-342900"/>
            <a:endParaRPr lang="en-US" dirty="0"/>
          </a:p>
          <a:p>
            <a:pPr marL="342900" indent="-342900"/>
            <a:endParaRPr lang="en-US" dirty="0"/>
          </a:p>
          <a:p>
            <a:pPr marL="342900" indent="-342900"/>
            <a:endParaRPr lang="en-US" sz="2000" dirty="0"/>
          </a:p>
        </p:txBody>
      </p:sp>
    </p:spTree>
    <p:extLst>
      <p:ext uri="{BB962C8B-B14F-4D97-AF65-F5344CB8AC3E}">
        <p14:creationId xmlns:p14="http://schemas.microsoft.com/office/powerpoint/2010/main" val="9273761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9A2C55-3078-48EB-AD79-4D00CB96C30A}"/>
              </a:ext>
            </a:extLst>
          </p:cNvPr>
          <p:cNvSpPr txBox="1">
            <a:spLocks/>
          </p:cNvSpPr>
          <p:nvPr/>
        </p:nvSpPr>
        <p:spPr>
          <a:xfrm>
            <a:off x="457200" y="257175"/>
            <a:ext cx="11262220" cy="85725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rgbClr val="0075BB"/>
                </a:solidFill>
                <a:latin typeface="Tahoma" panose="020B0604030504040204" pitchFamily="34" charset="0"/>
                <a:ea typeface="Tahoma" panose="020B0604030504040204" pitchFamily="34" charset="0"/>
                <a:cs typeface="Tahoma" panose="020B0604030504040204" pitchFamily="34" charset="0"/>
              </a:rPr>
              <a:t>PROPOSED SERVICES</a:t>
            </a:r>
          </a:p>
        </p:txBody>
      </p:sp>
      <p:sp>
        <p:nvSpPr>
          <p:cNvPr id="5" name="Text Placeholder 4">
            <a:extLst>
              <a:ext uri="{FF2B5EF4-FFF2-40B4-BE49-F238E27FC236}">
                <a16:creationId xmlns:a16="http://schemas.microsoft.com/office/drawing/2014/main" id="{9F731853-F780-48C7-BBA9-EB4EE56CEBE3}"/>
              </a:ext>
            </a:extLst>
          </p:cNvPr>
          <p:cNvSpPr txBox="1">
            <a:spLocks/>
          </p:cNvSpPr>
          <p:nvPr/>
        </p:nvSpPr>
        <p:spPr>
          <a:xfrm>
            <a:off x="533400" y="1314450"/>
            <a:ext cx="11262220" cy="419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Low Pressure Steam Blow to Atmosphere – Cost Savings	</a:t>
            </a:r>
          </a:p>
        </p:txBody>
      </p:sp>
      <p:sp>
        <p:nvSpPr>
          <p:cNvPr id="6" name="Text Placeholder 5">
            <a:extLst>
              <a:ext uri="{FF2B5EF4-FFF2-40B4-BE49-F238E27FC236}">
                <a16:creationId xmlns:a16="http://schemas.microsoft.com/office/drawing/2014/main" id="{AA774F9B-28E9-4075-86C6-CB268675F011}"/>
              </a:ext>
            </a:extLst>
          </p:cNvPr>
          <p:cNvSpPr txBox="1">
            <a:spLocks/>
          </p:cNvSpPr>
          <p:nvPr/>
        </p:nvSpPr>
        <p:spPr>
          <a:xfrm>
            <a:off x="533400" y="1831015"/>
            <a:ext cx="11262220" cy="412191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dirty="0"/>
              <a:t>Table for fuel and water compared to a closed cycle blow </a:t>
            </a:r>
          </a:p>
          <a:p>
            <a:pPr marL="342900" indent="-342900"/>
            <a:endParaRPr lang="en-US" dirty="0"/>
          </a:p>
          <a:p>
            <a:pPr marL="342900" indent="-342900"/>
            <a:endParaRPr lang="en-US" dirty="0"/>
          </a:p>
          <a:p>
            <a:pPr marL="342900" indent="-342900"/>
            <a:endParaRPr lang="en-US" dirty="0"/>
          </a:p>
          <a:p>
            <a:pPr marL="800100" lvl="1" indent="-342900"/>
            <a:endParaRPr lang="en-US" dirty="0"/>
          </a:p>
          <a:p>
            <a:pPr marL="0" indent="0">
              <a:buNone/>
            </a:pPr>
            <a:endParaRPr lang="en-US" dirty="0"/>
          </a:p>
          <a:p>
            <a:pPr marL="342900" indent="-342900"/>
            <a:endParaRPr lang="en-US" dirty="0"/>
          </a:p>
          <a:p>
            <a:pPr marL="342900" indent="-342900"/>
            <a:endParaRPr lang="en-US" dirty="0"/>
          </a:p>
          <a:p>
            <a:pPr marL="342900" indent="-342900"/>
            <a:endParaRPr lang="en-US" dirty="0"/>
          </a:p>
          <a:p>
            <a:pPr marL="342900" indent="-342900"/>
            <a:endParaRPr lang="en-US" dirty="0"/>
          </a:p>
          <a:p>
            <a:pPr marL="342900" indent="-342900"/>
            <a:endParaRPr lang="en-US" sz="2000" dirty="0"/>
          </a:p>
        </p:txBody>
      </p:sp>
    </p:spTree>
    <p:extLst>
      <p:ext uri="{BB962C8B-B14F-4D97-AF65-F5344CB8AC3E}">
        <p14:creationId xmlns:p14="http://schemas.microsoft.com/office/powerpoint/2010/main" val="17086473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9A2C55-3078-48EB-AD79-4D00CB96C30A}"/>
              </a:ext>
            </a:extLst>
          </p:cNvPr>
          <p:cNvSpPr txBox="1">
            <a:spLocks/>
          </p:cNvSpPr>
          <p:nvPr/>
        </p:nvSpPr>
        <p:spPr>
          <a:xfrm>
            <a:off x="457200" y="257175"/>
            <a:ext cx="11262220" cy="85725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rgbClr val="0075BB"/>
                </a:solidFill>
                <a:latin typeface="Tahoma" panose="020B0604030504040204" pitchFamily="34" charset="0"/>
                <a:ea typeface="Tahoma" panose="020B0604030504040204" pitchFamily="34" charset="0"/>
                <a:cs typeface="Tahoma" panose="020B0604030504040204" pitchFamily="34" charset="0"/>
              </a:rPr>
              <a:t>SUMMARY OF COST</a:t>
            </a:r>
          </a:p>
        </p:txBody>
      </p:sp>
      <p:sp>
        <p:nvSpPr>
          <p:cNvPr id="5" name="Text Placeholder 4">
            <a:extLst>
              <a:ext uri="{FF2B5EF4-FFF2-40B4-BE49-F238E27FC236}">
                <a16:creationId xmlns:a16="http://schemas.microsoft.com/office/drawing/2014/main" id="{9F731853-F780-48C7-BBA9-EB4EE56CEBE3}"/>
              </a:ext>
            </a:extLst>
          </p:cNvPr>
          <p:cNvSpPr txBox="1">
            <a:spLocks/>
          </p:cNvSpPr>
          <p:nvPr/>
        </p:nvSpPr>
        <p:spPr>
          <a:xfrm>
            <a:off x="533400" y="1314450"/>
            <a:ext cx="11262220" cy="419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Provide a similar table to cover the costs</a:t>
            </a:r>
          </a:p>
        </p:txBody>
      </p:sp>
      <p:sp>
        <p:nvSpPr>
          <p:cNvPr id="6" name="Text Placeholder 5">
            <a:extLst>
              <a:ext uri="{FF2B5EF4-FFF2-40B4-BE49-F238E27FC236}">
                <a16:creationId xmlns:a16="http://schemas.microsoft.com/office/drawing/2014/main" id="{AA774F9B-28E9-4075-86C6-CB268675F011}"/>
              </a:ext>
            </a:extLst>
          </p:cNvPr>
          <p:cNvSpPr txBox="1">
            <a:spLocks/>
          </p:cNvSpPr>
          <p:nvPr/>
        </p:nvSpPr>
        <p:spPr>
          <a:xfrm>
            <a:off x="533400" y="1831015"/>
            <a:ext cx="11262220" cy="412191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endParaRPr lang="en-US" dirty="0"/>
          </a:p>
          <a:p>
            <a:pPr marL="342900" indent="-342900"/>
            <a:endParaRPr lang="en-US" dirty="0"/>
          </a:p>
          <a:p>
            <a:pPr marL="342900" indent="-342900"/>
            <a:endParaRPr lang="en-US" dirty="0"/>
          </a:p>
          <a:p>
            <a:pPr marL="800100" lvl="1" indent="-342900"/>
            <a:endParaRPr lang="en-US" dirty="0"/>
          </a:p>
          <a:p>
            <a:pPr marL="0" indent="0">
              <a:buNone/>
            </a:pPr>
            <a:endParaRPr lang="en-US" dirty="0"/>
          </a:p>
          <a:p>
            <a:pPr marL="342900" indent="-342900"/>
            <a:endParaRPr lang="en-US" dirty="0"/>
          </a:p>
          <a:p>
            <a:pPr marL="342900" indent="-342900"/>
            <a:endParaRPr lang="en-US" dirty="0"/>
          </a:p>
          <a:p>
            <a:pPr marL="342900" indent="-342900"/>
            <a:endParaRPr lang="en-US" dirty="0"/>
          </a:p>
          <a:p>
            <a:pPr marL="342900" indent="-342900"/>
            <a:endParaRPr lang="en-US" dirty="0"/>
          </a:p>
          <a:p>
            <a:pPr marL="342900" indent="-342900"/>
            <a:endParaRPr lang="en-US" sz="2000" dirty="0"/>
          </a:p>
        </p:txBody>
      </p:sp>
      <p:pic>
        <p:nvPicPr>
          <p:cNvPr id="2" name="Picture 1">
            <a:extLst>
              <a:ext uri="{FF2B5EF4-FFF2-40B4-BE49-F238E27FC236}">
                <a16:creationId xmlns:a16="http://schemas.microsoft.com/office/drawing/2014/main" id="{3BD3F1D6-4F19-40D4-A8F9-0CEC51ECE5E2}"/>
              </a:ext>
            </a:extLst>
          </p:cNvPr>
          <p:cNvPicPr>
            <a:picLocks noChangeAspect="1"/>
          </p:cNvPicPr>
          <p:nvPr/>
        </p:nvPicPr>
        <p:blipFill>
          <a:blip r:embed="rId2"/>
          <a:stretch>
            <a:fillRect/>
          </a:stretch>
        </p:blipFill>
        <p:spPr>
          <a:xfrm>
            <a:off x="3109912" y="2390246"/>
            <a:ext cx="5972175" cy="3838575"/>
          </a:xfrm>
          <a:prstGeom prst="rect">
            <a:avLst/>
          </a:prstGeom>
        </p:spPr>
      </p:pic>
    </p:spTree>
    <p:extLst>
      <p:ext uri="{BB962C8B-B14F-4D97-AF65-F5344CB8AC3E}">
        <p14:creationId xmlns:p14="http://schemas.microsoft.com/office/powerpoint/2010/main" val="3717744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2">
            <a:extLst>
              <a:ext uri="{FF2B5EF4-FFF2-40B4-BE49-F238E27FC236}">
                <a16:creationId xmlns:a16="http://schemas.microsoft.com/office/drawing/2014/main" id="{C3FD4D0F-867D-469B-9F1E-7ABD529321D9}"/>
              </a:ext>
            </a:extLst>
          </p:cNvPr>
          <p:cNvSpPr txBox="1">
            <a:spLocks/>
          </p:cNvSpPr>
          <p:nvPr/>
        </p:nvSpPr>
        <p:spPr>
          <a:xfrm>
            <a:off x="3962400" y="413343"/>
            <a:ext cx="3865984" cy="457200"/>
          </a:xfrm>
          <a:prstGeom prst="rect">
            <a:avLst/>
          </a:prstGeom>
        </p:spPr>
        <p:txBody>
          <a:bodyPr vert="horz" lIns="121920" tIns="60960" rIns="121920" bIns="6096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0075BB"/>
                </a:solidFill>
              </a:rPr>
              <a:t>KEITH STANISEWSKI, PE</a:t>
            </a:r>
          </a:p>
          <a:p>
            <a:endParaRPr lang="en-US" dirty="0"/>
          </a:p>
        </p:txBody>
      </p:sp>
      <p:sp>
        <p:nvSpPr>
          <p:cNvPr id="5" name="Text Placeholder 24">
            <a:extLst>
              <a:ext uri="{FF2B5EF4-FFF2-40B4-BE49-F238E27FC236}">
                <a16:creationId xmlns:a16="http://schemas.microsoft.com/office/drawing/2014/main" id="{197577C8-C076-45AE-8E73-0CADC98CCB13}"/>
              </a:ext>
            </a:extLst>
          </p:cNvPr>
          <p:cNvSpPr txBox="1">
            <a:spLocks/>
          </p:cNvSpPr>
          <p:nvPr/>
        </p:nvSpPr>
        <p:spPr>
          <a:xfrm>
            <a:off x="3962400" y="765471"/>
            <a:ext cx="3251200" cy="381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Principal Manager</a:t>
            </a:r>
          </a:p>
        </p:txBody>
      </p:sp>
      <p:sp>
        <p:nvSpPr>
          <p:cNvPr id="6" name="Text Placeholder 25">
            <a:extLst>
              <a:ext uri="{FF2B5EF4-FFF2-40B4-BE49-F238E27FC236}">
                <a16:creationId xmlns:a16="http://schemas.microsoft.com/office/drawing/2014/main" id="{4185F828-505D-40D0-90B7-3C01FCB3C49F}"/>
              </a:ext>
            </a:extLst>
          </p:cNvPr>
          <p:cNvSpPr txBox="1">
            <a:spLocks/>
          </p:cNvSpPr>
          <p:nvPr/>
        </p:nvSpPr>
        <p:spPr>
          <a:xfrm>
            <a:off x="4165600" y="1803400"/>
            <a:ext cx="3454400" cy="443201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67" dirty="0"/>
              <a:t>Licensed Professional Engineer in the State of Maine</a:t>
            </a:r>
          </a:p>
          <a:p>
            <a:endParaRPr lang="en-US" sz="2267" dirty="0"/>
          </a:p>
          <a:p>
            <a:r>
              <a:rPr lang="en-US" sz="2267" dirty="0"/>
              <a:t>Consultant and industrial services engineer since 2004. </a:t>
            </a:r>
          </a:p>
          <a:p>
            <a:endParaRPr lang="en-US" sz="2267" dirty="0"/>
          </a:p>
          <a:p>
            <a:r>
              <a:rPr lang="en-US" sz="2267" dirty="0"/>
              <a:t>Wastewater and</a:t>
            </a:r>
            <a:endParaRPr lang="en-US" dirty="0"/>
          </a:p>
        </p:txBody>
      </p:sp>
      <p:sp>
        <p:nvSpPr>
          <p:cNvPr id="7" name="Text Placeholder 26">
            <a:extLst>
              <a:ext uri="{FF2B5EF4-FFF2-40B4-BE49-F238E27FC236}">
                <a16:creationId xmlns:a16="http://schemas.microsoft.com/office/drawing/2014/main" id="{735E2CFA-4D72-463C-8BC9-898A4960F44C}"/>
              </a:ext>
            </a:extLst>
          </p:cNvPr>
          <p:cNvSpPr txBox="1">
            <a:spLocks/>
          </p:cNvSpPr>
          <p:nvPr/>
        </p:nvSpPr>
        <p:spPr>
          <a:xfrm>
            <a:off x="8026400" y="508714"/>
            <a:ext cx="3454400" cy="2589372"/>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67" dirty="0"/>
              <a:t>Manager of over 25 large scale projects worldwide (Greater than 500,000 USD)</a:t>
            </a:r>
          </a:p>
          <a:p>
            <a:endParaRPr lang="en-US" sz="1467" dirty="0"/>
          </a:p>
          <a:p>
            <a:r>
              <a:rPr lang="en-US" sz="1467" dirty="0"/>
              <a:t>Commissioned combined total 11.2GW of power </a:t>
            </a:r>
          </a:p>
          <a:p>
            <a:endParaRPr lang="en-US" sz="1467" dirty="0"/>
          </a:p>
          <a:p>
            <a:r>
              <a:rPr lang="en-US" sz="1467" dirty="0"/>
              <a:t>Managed up to 40 personnel including contractors.  </a:t>
            </a:r>
          </a:p>
          <a:p>
            <a:endParaRPr lang="en-US" sz="1467" dirty="0"/>
          </a:p>
          <a:p>
            <a:r>
              <a:rPr lang="en-US" sz="1467" dirty="0"/>
              <a:t>Commercial responsibility of 16M USD annual gross revenue</a:t>
            </a:r>
          </a:p>
          <a:p>
            <a:endParaRPr lang="en-US" dirty="0"/>
          </a:p>
          <a:p>
            <a:endParaRPr lang="en-US" dirty="0"/>
          </a:p>
        </p:txBody>
      </p:sp>
      <p:pic>
        <p:nvPicPr>
          <p:cNvPr id="8" name="Picture Placeholder 7">
            <a:extLst>
              <a:ext uri="{FF2B5EF4-FFF2-40B4-BE49-F238E27FC236}">
                <a16:creationId xmlns:a16="http://schemas.microsoft.com/office/drawing/2014/main" id="{CB6DEF4C-6FC3-4890-ABD4-3B45869815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12797" r="1429" b="19731"/>
          <a:stretch/>
        </p:blipFill>
        <p:spPr>
          <a:xfrm>
            <a:off x="955040" y="413343"/>
            <a:ext cx="2804160" cy="2560320"/>
          </a:xfrm>
          <a:prstGeom prst="rect">
            <a:avLst/>
          </a:prstGeom>
        </p:spPr>
      </p:pic>
    </p:spTree>
    <p:extLst>
      <p:ext uri="{BB962C8B-B14F-4D97-AF65-F5344CB8AC3E}">
        <p14:creationId xmlns:p14="http://schemas.microsoft.com/office/powerpoint/2010/main" val="40062087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itle 21"/>
          <p:cNvSpPr>
            <a:spLocks noGrp="1"/>
          </p:cNvSpPr>
          <p:nvPr>
            <p:ph type="title"/>
          </p:nvPr>
        </p:nvSpPr>
        <p:spPr>
          <a:xfrm>
            <a:off x="1019111" y="405265"/>
            <a:ext cx="10871200" cy="1143000"/>
          </a:xfrm>
        </p:spPr>
        <p:txBody>
          <a:bodyPr/>
          <a:lstStyle/>
          <a:p>
            <a:r>
              <a:rPr lang="en-US" dirty="0"/>
              <a:t>Our History</a:t>
            </a:r>
          </a:p>
        </p:txBody>
      </p:sp>
      <p:sp>
        <p:nvSpPr>
          <p:cNvPr id="23" name="Text Placeholder 22"/>
          <p:cNvSpPr>
            <a:spLocks noGrp="1"/>
          </p:cNvSpPr>
          <p:nvPr>
            <p:ph type="body" sz="quarter" idx="13"/>
          </p:nvPr>
        </p:nvSpPr>
        <p:spPr/>
        <p:txBody>
          <a:bodyPr vert="horz" lIns="121920" tIns="60960" rIns="121920" bIns="60960" rtlCol="0">
            <a:noAutofit/>
          </a:bodyPr>
          <a:lstStyle/>
          <a:p>
            <a:r>
              <a:rPr lang="en-US" dirty="0"/>
              <a:t>KEITH STANISEWSKI, PE</a:t>
            </a:r>
          </a:p>
          <a:p>
            <a:endParaRPr lang="en-US" dirty="0"/>
          </a:p>
        </p:txBody>
      </p:sp>
      <p:sp>
        <p:nvSpPr>
          <p:cNvPr id="25" name="Text Placeholder 24"/>
          <p:cNvSpPr>
            <a:spLocks noGrp="1"/>
          </p:cNvSpPr>
          <p:nvPr>
            <p:ph type="body" sz="quarter" idx="21"/>
          </p:nvPr>
        </p:nvSpPr>
        <p:spPr>
          <a:xfrm>
            <a:off x="711200" y="5114656"/>
            <a:ext cx="3251200" cy="381000"/>
          </a:xfrm>
        </p:spPr>
        <p:txBody>
          <a:bodyPr/>
          <a:lstStyle/>
          <a:p>
            <a:r>
              <a:rPr lang="en-US" dirty="0"/>
              <a:t>[Principal Manager/Engineer]</a:t>
            </a:r>
          </a:p>
        </p:txBody>
      </p:sp>
      <p:sp>
        <p:nvSpPr>
          <p:cNvPr id="26" name="Text Placeholder 25"/>
          <p:cNvSpPr>
            <a:spLocks noGrp="1"/>
          </p:cNvSpPr>
          <p:nvPr>
            <p:ph type="body" sz="quarter" idx="23"/>
          </p:nvPr>
        </p:nvSpPr>
        <p:spPr>
          <a:xfrm>
            <a:off x="4165600" y="1803400"/>
            <a:ext cx="3454400" cy="4432011"/>
          </a:xfrm>
        </p:spPr>
        <p:txBody>
          <a:bodyPr>
            <a:normAutofit fontScale="85000" lnSpcReduction="20000"/>
          </a:bodyPr>
          <a:lstStyle/>
          <a:p>
            <a:r>
              <a:rPr lang="en-US" sz="2267" dirty="0"/>
              <a:t>B.S. degree in Civil Engineering from UNH</a:t>
            </a:r>
          </a:p>
          <a:p>
            <a:endParaRPr lang="en-US" sz="2267" dirty="0"/>
          </a:p>
          <a:p>
            <a:r>
              <a:rPr lang="en-US" sz="2267" dirty="0"/>
              <a:t>Licensed Professional Engineer in the State of Maine</a:t>
            </a:r>
          </a:p>
          <a:p>
            <a:endParaRPr lang="en-US" sz="2267" dirty="0"/>
          </a:p>
          <a:p>
            <a:r>
              <a:rPr lang="en-US" sz="2267" dirty="0"/>
              <a:t>Consultant and industrial services engineer since 2004. </a:t>
            </a:r>
          </a:p>
          <a:p>
            <a:endParaRPr lang="en-US" sz="2267" dirty="0"/>
          </a:p>
          <a:p>
            <a:r>
              <a:rPr lang="en-US" sz="2267" dirty="0"/>
              <a:t>Wastewater and drinking water consultant for municipalities</a:t>
            </a:r>
          </a:p>
          <a:p>
            <a:endParaRPr lang="en-US" sz="2267" dirty="0"/>
          </a:p>
          <a:p>
            <a:r>
              <a:rPr lang="en-US" sz="2267" dirty="0"/>
              <a:t>Process engineer for industrial services </a:t>
            </a:r>
          </a:p>
          <a:p>
            <a:endParaRPr lang="en-US" sz="2267" dirty="0"/>
          </a:p>
          <a:p>
            <a:r>
              <a:rPr lang="en-US" sz="2267" dirty="0"/>
              <a:t>Project Manager for industrial services. </a:t>
            </a:r>
          </a:p>
          <a:p>
            <a:endParaRPr lang="en-US" sz="2267" dirty="0"/>
          </a:p>
          <a:p>
            <a:r>
              <a:rPr lang="en-US" sz="2267" dirty="0"/>
              <a:t>Corporate General Manager position responsible for execution of all projects.</a:t>
            </a:r>
            <a:r>
              <a:rPr lang="en-US" dirty="0"/>
              <a:t> </a:t>
            </a:r>
          </a:p>
        </p:txBody>
      </p:sp>
      <p:sp>
        <p:nvSpPr>
          <p:cNvPr id="27" name="Text Placeholder 26"/>
          <p:cNvSpPr>
            <a:spLocks noGrp="1"/>
          </p:cNvSpPr>
          <p:nvPr>
            <p:ph type="body" sz="quarter" idx="26"/>
          </p:nvPr>
        </p:nvSpPr>
        <p:spPr>
          <a:xfrm>
            <a:off x="8026400" y="1803401"/>
            <a:ext cx="3454400" cy="2589372"/>
          </a:xfrm>
        </p:spPr>
        <p:txBody>
          <a:bodyPr>
            <a:normAutofit/>
          </a:bodyPr>
          <a:lstStyle/>
          <a:p>
            <a:r>
              <a:rPr lang="en-US" sz="1467" dirty="0"/>
              <a:t>Manager of over 25 large scale projects worldwide (Greater than 500,000 USD)</a:t>
            </a:r>
          </a:p>
          <a:p>
            <a:endParaRPr lang="en-US" sz="1467" dirty="0"/>
          </a:p>
          <a:p>
            <a:r>
              <a:rPr lang="en-US" sz="1467" dirty="0"/>
              <a:t>Commissioned combined total 11.2GW of power </a:t>
            </a:r>
          </a:p>
          <a:p>
            <a:endParaRPr lang="en-US" sz="1467" dirty="0"/>
          </a:p>
          <a:p>
            <a:r>
              <a:rPr lang="en-US" sz="1467" dirty="0"/>
              <a:t>Managed up to 40 personnel including contractors.  </a:t>
            </a:r>
          </a:p>
          <a:p>
            <a:endParaRPr lang="en-US" sz="1467" dirty="0"/>
          </a:p>
          <a:p>
            <a:r>
              <a:rPr lang="en-US" sz="1467" dirty="0"/>
              <a:t>Commercial responsibility of 16M USD annual gross revenue</a:t>
            </a:r>
          </a:p>
          <a:p>
            <a:endParaRPr lang="en-US" dirty="0"/>
          </a:p>
          <a:p>
            <a:endParaRPr lang="en-US" dirty="0"/>
          </a:p>
        </p:txBody>
      </p:sp>
      <p:sp>
        <p:nvSpPr>
          <p:cNvPr id="11" name="Slide Number Placeholder 10"/>
          <p:cNvSpPr>
            <a:spLocks noGrp="1"/>
          </p:cNvSpPr>
          <p:nvPr>
            <p:ph type="sldNum" sz="quarter" idx="4"/>
          </p:nvPr>
        </p:nvSpPr>
        <p:spPr/>
        <p:txBody>
          <a:bodyPr/>
          <a:lstStyle/>
          <a:p>
            <a:fld id="{9D955F5F-96B5-4123-A0BF-F5126ED54847}" type="slidenum">
              <a:rPr lang="en-US" smtClean="0"/>
              <a:pPr/>
              <a:t>29</a:t>
            </a:fld>
            <a:endParaRPr lang="en-US" dirty="0"/>
          </a:p>
        </p:txBody>
      </p:sp>
      <p:sp>
        <p:nvSpPr>
          <p:cNvPr id="31" name="Text Placeholder 8"/>
          <p:cNvSpPr txBox="1">
            <a:spLocks/>
          </p:cNvSpPr>
          <p:nvPr/>
        </p:nvSpPr>
        <p:spPr>
          <a:xfrm>
            <a:off x="8391495" y="4595980"/>
            <a:ext cx="3114927" cy="466433"/>
          </a:xfrm>
          <a:prstGeom prst="rect">
            <a:avLst/>
          </a:prstGeom>
        </p:spPr>
        <p:txBody>
          <a:bodyPr>
            <a:normAutofit/>
          </a:bodyPr>
          <a:lstStyle>
            <a:defPPr>
              <a:defRPr lang="en-US"/>
            </a:defPPr>
            <a:lvl1pPr indent="0">
              <a:spcBef>
                <a:spcPct val="20000"/>
              </a:spcBef>
              <a:buFont typeface="Arial" pitchFamily="34" charset="0"/>
              <a:buNone/>
              <a:defRPr sz="1000"/>
            </a:lvl1pPr>
            <a:lvl2pPr marL="742950" indent="-285750">
              <a:spcBef>
                <a:spcPct val="20000"/>
              </a:spcBef>
              <a:buFont typeface="Arial" pitchFamily="34" charset="0"/>
              <a:buChar char="–"/>
            </a:lvl2pPr>
            <a:lvl3pPr marL="1143000" indent="-228600">
              <a:spcBef>
                <a:spcPct val="20000"/>
              </a:spcBef>
              <a:buFont typeface="Arial" pitchFamily="34" charset="0"/>
              <a:buChar char="•"/>
            </a:lvl3pPr>
            <a:lvl4pPr marL="1600200" indent="-228600">
              <a:spcBef>
                <a:spcPct val="20000"/>
              </a:spcBef>
              <a:buFont typeface="Arial" pitchFamily="34" charset="0"/>
              <a:buChar char="–"/>
            </a:lvl4pPr>
            <a:lvl5pPr marL="2057400" indent="-228600">
              <a:spcBef>
                <a:spcPct val="20000"/>
              </a:spcBef>
              <a:buFont typeface="Arial" pitchFamily="34" charset="0"/>
              <a:buChar cha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sz="1600" dirty="0"/>
              <a:t>LinkedIn.com: </a:t>
            </a:r>
            <a:r>
              <a:rPr lang="en-US" sz="1600" dirty="0" err="1"/>
              <a:t>keith-stanisewski</a:t>
            </a:r>
            <a:endParaRPr lang="en-US" sz="1600" dirty="0"/>
          </a:p>
        </p:txBody>
      </p:sp>
      <p:sp>
        <p:nvSpPr>
          <p:cNvPr id="32" name="Text Placeholder 9"/>
          <p:cNvSpPr txBox="1">
            <a:spLocks/>
          </p:cNvSpPr>
          <p:nvPr/>
        </p:nvSpPr>
        <p:spPr>
          <a:xfrm>
            <a:off x="8391496" y="5071941"/>
            <a:ext cx="3089305" cy="46643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lang="en-US" sz="1800" kern="1200" smtClean="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en-US"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t>Skype: </a:t>
            </a:r>
            <a:r>
              <a:rPr lang="en-US" sz="1600" dirty="0" err="1"/>
              <a:t>keith_stanisewski</a:t>
            </a:r>
            <a:endParaRPr lang="en-US" sz="16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5672" y="4636241"/>
            <a:ext cx="296160" cy="29616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0949" y="5139267"/>
            <a:ext cx="280884" cy="284040"/>
          </a:xfrm>
          <a:prstGeom prst="rect">
            <a:avLst/>
          </a:prstGeom>
        </p:spPr>
      </p:pic>
      <p:pic>
        <p:nvPicPr>
          <p:cNvPr id="8" name="Picture Placeholder 7"/>
          <p:cNvPicPr>
            <a:picLocks noGrp="1" noChangeAspect="1"/>
          </p:cNvPicPr>
          <p:nvPr>
            <p:ph type="pic" sz="quarter" idx="18"/>
          </p:nvPr>
        </p:nvPicPr>
        <p:blipFill rotWithShape="1">
          <a:blip r:embed="rId4" cstate="print">
            <a:extLst>
              <a:ext uri="{28A0092B-C50C-407E-A947-70E740481C1C}">
                <a14:useLocalDpi xmlns:a14="http://schemas.microsoft.com/office/drawing/2010/main" val="0"/>
              </a:ext>
            </a:extLst>
          </a:blip>
          <a:srcRect l="-1" t="12797" r="1429" b="19731"/>
          <a:stretch/>
        </p:blipFill>
        <p:spPr>
          <a:xfrm>
            <a:off x="914400" y="1463040"/>
            <a:ext cx="2804160" cy="2560320"/>
          </a:xfrm>
        </p:spPr>
      </p:pic>
    </p:spTree>
    <p:extLst>
      <p:ext uri="{BB962C8B-B14F-4D97-AF65-F5344CB8AC3E}">
        <p14:creationId xmlns:p14="http://schemas.microsoft.com/office/powerpoint/2010/main" val="375408104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9A2C55-3078-48EB-AD79-4D00CB96C30A}"/>
              </a:ext>
            </a:extLst>
          </p:cNvPr>
          <p:cNvSpPr txBox="1">
            <a:spLocks/>
          </p:cNvSpPr>
          <p:nvPr/>
        </p:nvSpPr>
        <p:spPr>
          <a:xfrm>
            <a:off x="457200" y="257175"/>
            <a:ext cx="11262220" cy="85725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rgbClr val="0075BB"/>
                </a:solidFill>
                <a:latin typeface="Tahoma" panose="020B0604030504040204" pitchFamily="34" charset="0"/>
                <a:ea typeface="Tahoma" panose="020B0604030504040204" pitchFamily="34" charset="0"/>
                <a:cs typeface="Tahoma" panose="020B0604030504040204" pitchFamily="34" charset="0"/>
              </a:rPr>
              <a:t>WHO WE ARE</a:t>
            </a:r>
          </a:p>
        </p:txBody>
      </p:sp>
      <p:sp>
        <p:nvSpPr>
          <p:cNvPr id="5" name="Text Placeholder 4">
            <a:extLst>
              <a:ext uri="{FF2B5EF4-FFF2-40B4-BE49-F238E27FC236}">
                <a16:creationId xmlns:a16="http://schemas.microsoft.com/office/drawing/2014/main" id="{9F731853-F780-48C7-BBA9-EB4EE56CEBE3}"/>
              </a:ext>
            </a:extLst>
          </p:cNvPr>
          <p:cNvSpPr txBox="1">
            <a:spLocks/>
          </p:cNvSpPr>
          <p:nvPr/>
        </p:nvSpPr>
        <p:spPr>
          <a:xfrm>
            <a:off x="533400" y="1314450"/>
            <a:ext cx="11262220" cy="419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Adapt to Project </a:t>
            </a:r>
          </a:p>
        </p:txBody>
      </p:sp>
      <p:sp>
        <p:nvSpPr>
          <p:cNvPr id="6" name="Text Placeholder 5">
            <a:extLst>
              <a:ext uri="{FF2B5EF4-FFF2-40B4-BE49-F238E27FC236}">
                <a16:creationId xmlns:a16="http://schemas.microsoft.com/office/drawing/2014/main" id="{AA774F9B-28E9-4075-86C6-CB268675F011}"/>
              </a:ext>
            </a:extLst>
          </p:cNvPr>
          <p:cNvSpPr txBox="1">
            <a:spLocks/>
          </p:cNvSpPr>
          <p:nvPr/>
        </p:nvSpPr>
        <p:spPr>
          <a:xfrm>
            <a:off x="533400" y="1831015"/>
            <a:ext cx="11262220" cy="48466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a:r>
              <a:rPr lang="en-US" dirty="0"/>
              <a:t>Elden Consulting &amp; Industrial Services (Elden)  is an experienced pre- commissioning service company that provides pre-commissioning and maintenance services for the power and CHP industry:</a:t>
            </a:r>
          </a:p>
          <a:p>
            <a:pPr marL="342900" indent="-342900"/>
            <a:r>
              <a:rPr lang="en-US" dirty="0"/>
              <a:t>Engineering and Consulting</a:t>
            </a:r>
          </a:p>
          <a:p>
            <a:pPr marL="342900" indent="-342900"/>
            <a:r>
              <a:rPr lang="en-US" dirty="0"/>
              <a:t>Experienced Onsite Supervisors and Technicians</a:t>
            </a:r>
          </a:p>
          <a:p>
            <a:pPr marL="342900" indent="-342900"/>
            <a:r>
              <a:rPr lang="en-US" dirty="0"/>
              <a:t>Equipment Rental</a:t>
            </a:r>
          </a:p>
          <a:p>
            <a:pPr marL="342900" indent="-342900"/>
            <a:r>
              <a:rPr lang="en-US" dirty="0"/>
              <a:t>12 years in the pre-commissioning industry A combined total of 48 large scale, global pre-commissioning projects</a:t>
            </a:r>
          </a:p>
          <a:p>
            <a:pPr marL="342900" indent="-342900"/>
            <a:r>
              <a:rPr lang="en-US" dirty="0"/>
              <a:t>Combined 20.2GW of power commissioned</a:t>
            </a:r>
          </a:p>
          <a:p>
            <a:pPr marL="342900" indent="-342900"/>
            <a:endParaRPr lang="en-US" dirty="0"/>
          </a:p>
          <a:p>
            <a:pPr marL="342900" indent="-342900"/>
            <a:endParaRPr lang="en-US" dirty="0"/>
          </a:p>
          <a:p>
            <a:pPr marL="342900" indent="-342900"/>
            <a:endParaRPr lang="en-US" sz="2000" dirty="0"/>
          </a:p>
        </p:txBody>
      </p:sp>
    </p:spTree>
    <p:extLst>
      <p:ext uri="{BB962C8B-B14F-4D97-AF65-F5344CB8AC3E}">
        <p14:creationId xmlns:p14="http://schemas.microsoft.com/office/powerpoint/2010/main" val="17837439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dirty="0"/>
              <a:t>ABOUT </a:t>
            </a:r>
            <a:r>
              <a:rPr lang="en-US" dirty="0">
                <a:solidFill>
                  <a:schemeClr val="accent1"/>
                </a:solidFill>
              </a:rPr>
              <a:t>THE</a:t>
            </a:r>
            <a:r>
              <a:rPr lang="en-US" dirty="0"/>
              <a:t> Team</a:t>
            </a:r>
          </a:p>
        </p:txBody>
      </p:sp>
      <p:sp>
        <p:nvSpPr>
          <p:cNvPr id="23" name="Text Placeholder 22"/>
          <p:cNvSpPr>
            <a:spLocks noGrp="1"/>
          </p:cNvSpPr>
          <p:nvPr>
            <p:ph type="body" sz="quarter" idx="13"/>
          </p:nvPr>
        </p:nvSpPr>
        <p:spPr/>
        <p:txBody>
          <a:bodyPr vert="horz" lIns="121920" tIns="60960" rIns="121920" bIns="60960" rtlCol="0">
            <a:noAutofit/>
          </a:bodyPr>
          <a:lstStyle/>
          <a:p>
            <a:r>
              <a:rPr lang="en-US" dirty="0"/>
              <a:t>ALEX</a:t>
            </a:r>
          </a:p>
          <a:p>
            <a:r>
              <a:rPr lang="en-US" dirty="0"/>
              <a:t>HOLMES</a:t>
            </a:r>
          </a:p>
          <a:p>
            <a:endParaRPr lang="en-US" dirty="0"/>
          </a:p>
        </p:txBody>
      </p:sp>
      <p:sp>
        <p:nvSpPr>
          <p:cNvPr id="25" name="Text Placeholder 24"/>
          <p:cNvSpPr>
            <a:spLocks noGrp="1"/>
          </p:cNvSpPr>
          <p:nvPr>
            <p:ph type="body" sz="quarter" idx="21"/>
          </p:nvPr>
        </p:nvSpPr>
        <p:spPr>
          <a:xfrm>
            <a:off x="711200" y="5114656"/>
            <a:ext cx="3251200" cy="381000"/>
          </a:xfrm>
        </p:spPr>
        <p:txBody>
          <a:bodyPr/>
          <a:lstStyle/>
          <a:p>
            <a:r>
              <a:rPr lang="en-US" dirty="0"/>
              <a:t>[Principal/Operations]</a:t>
            </a:r>
          </a:p>
        </p:txBody>
      </p:sp>
      <p:sp>
        <p:nvSpPr>
          <p:cNvPr id="26" name="Text Placeholder 25"/>
          <p:cNvSpPr>
            <a:spLocks noGrp="1"/>
          </p:cNvSpPr>
          <p:nvPr>
            <p:ph type="body" sz="quarter" idx="23"/>
          </p:nvPr>
        </p:nvSpPr>
        <p:spPr>
          <a:xfrm>
            <a:off x="4165600" y="1803400"/>
            <a:ext cx="3454400" cy="4165600"/>
          </a:xfrm>
        </p:spPr>
        <p:txBody>
          <a:bodyPr>
            <a:normAutofit fontScale="92500" lnSpcReduction="10000"/>
          </a:bodyPr>
          <a:lstStyle/>
          <a:p>
            <a:r>
              <a:rPr lang="en-US" dirty="0"/>
              <a:t>B.S. degree in Geology from Vanderbilt University</a:t>
            </a:r>
          </a:p>
          <a:p>
            <a:endParaRPr lang="en-US" dirty="0"/>
          </a:p>
          <a:p>
            <a:r>
              <a:rPr lang="en-US" dirty="0"/>
              <a:t>15 years experience in industrial services and fluid process industries.</a:t>
            </a:r>
          </a:p>
          <a:p>
            <a:endParaRPr lang="en-US" dirty="0"/>
          </a:p>
          <a:p>
            <a:r>
              <a:rPr lang="en-US" dirty="0"/>
              <a:t>5 years Project Manager for industrial services. </a:t>
            </a:r>
          </a:p>
          <a:p>
            <a:endParaRPr lang="en-US" dirty="0"/>
          </a:p>
          <a:p>
            <a:r>
              <a:rPr lang="en-US" dirty="0"/>
              <a:t>3 years Business Development for industrial cleaning services</a:t>
            </a:r>
          </a:p>
          <a:p>
            <a:endParaRPr lang="en-US" dirty="0"/>
          </a:p>
          <a:p>
            <a:r>
              <a:rPr lang="en-US" dirty="0"/>
              <a:t>4 years Materials Management for industrial services companies.</a:t>
            </a:r>
          </a:p>
          <a:p>
            <a:endParaRPr lang="en-US" dirty="0"/>
          </a:p>
          <a:p>
            <a:r>
              <a:rPr lang="en-US" dirty="0"/>
              <a:t> </a:t>
            </a:r>
          </a:p>
        </p:txBody>
      </p:sp>
      <p:sp>
        <p:nvSpPr>
          <p:cNvPr id="27" name="Text Placeholder 26"/>
          <p:cNvSpPr>
            <a:spLocks noGrp="1"/>
          </p:cNvSpPr>
          <p:nvPr>
            <p:ph type="body" sz="quarter" idx="26"/>
          </p:nvPr>
        </p:nvSpPr>
        <p:spPr>
          <a:xfrm>
            <a:off x="8026400" y="1803400"/>
            <a:ext cx="3556000" cy="2792579"/>
          </a:xfrm>
        </p:spPr>
        <p:txBody>
          <a:bodyPr>
            <a:normAutofit fontScale="92500" lnSpcReduction="10000"/>
          </a:bodyPr>
          <a:lstStyle/>
          <a:p>
            <a:r>
              <a:rPr lang="en-US" sz="1867" dirty="0"/>
              <a:t>Direct involvement in over 25 large scale projects worldwide (Greater than 500,000 USD)</a:t>
            </a:r>
          </a:p>
          <a:p>
            <a:endParaRPr lang="en-US" sz="1867" dirty="0"/>
          </a:p>
          <a:p>
            <a:r>
              <a:rPr lang="en-US" sz="1867" dirty="0"/>
              <a:t>Commissioned combined total 9 GW of power </a:t>
            </a:r>
          </a:p>
          <a:p>
            <a:endParaRPr lang="en-US" sz="1867" dirty="0"/>
          </a:p>
          <a:p>
            <a:r>
              <a:rPr lang="en-US" sz="1867" dirty="0"/>
              <a:t>Leadership of teams of up to 20 project site personnel.  </a:t>
            </a:r>
          </a:p>
          <a:p>
            <a:endParaRPr lang="en-US" sz="1867" dirty="0"/>
          </a:p>
          <a:p>
            <a:r>
              <a:rPr lang="en-US" sz="1867" dirty="0"/>
              <a:t>Responsibility of 3M USD global company assets </a:t>
            </a:r>
          </a:p>
          <a:p>
            <a:endParaRPr lang="en-US" dirty="0"/>
          </a:p>
          <a:p>
            <a:endParaRPr lang="en-US" dirty="0"/>
          </a:p>
        </p:txBody>
      </p:sp>
      <p:sp>
        <p:nvSpPr>
          <p:cNvPr id="11" name="Slide Number Placeholder 10"/>
          <p:cNvSpPr>
            <a:spLocks noGrp="1"/>
          </p:cNvSpPr>
          <p:nvPr>
            <p:ph type="sldNum" sz="quarter" idx="4"/>
          </p:nvPr>
        </p:nvSpPr>
        <p:spPr/>
        <p:txBody>
          <a:bodyPr/>
          <a:lstStyle/>
          <a:p>
            <a:fld id="{9D955F5F-96B5-4123-A0BF-F5126ED54847}" type="slidenum">
              <a:rPr lang="en-US" smtClean="0"/>
              <a:pPr/>
              <a:t>30</a:t>
            </a:fld>
            <a:endParaRPr lang="en-US"/>
          </a:p>
        </p:txBody>
      </p:sp>
      <p:sp>
        <p:nvSpPr>
          <p:cNvPr id="12" name="Date Placeholder 11"/>
          <p:cNvSpPr>
            <a:spLocks noGrp="1"/>
          </p:cNvSpPr>
          <p:nvPr>
            <p:ph type="dt" sz="half" idx="2"/>
          </p:nvPr>
        </p:nvSpPr>
        <p:spPr/>
        <p:txBody>
          <a:bodyPr/>
          <a:lstStyle/>
          <a:p>
            <a:fld id="{0AA5082A-6FE5-485E-911D-6063088BAA6E}" type="datetime4">
              <a:rPr lang="en-US" smtClean="0"/>
              <a:t>October 1, 2020</a:t>
            </a:fld>
            <a:endParaRPr lang="en-US"/>
          </a:p>
        </p:txBody>
      </p:sp>
      <p:sp>
        <p:nvSpPr>
          <p:cNvPr id="13" name="Footer Placeholder 12"/>
          <p:cNvSpPr>
            <a:spLocks noGrp="1"/>
          </p:cNvSpPr>
          <p:nvPr>
            <p:ph type="ftr" sz="quarter" idx="3"/>
          </p:nvPr>
        </p:nvSpPr>
        <p:spPr/>
        <p:txBody>
          <a:bodyPr/>
          <a:lstStyle/>
          <a:p>
            <a:r>
              <a:rPr lang="en-US" dirty="0"/>
              <a:t>©2016 Elden Consulting &amp; Industrial Services LLC. All Rights Reserved</a:t>
            </a:r>
          </a:p>
        </p:txBody>
      </p:sp>
      <p:sp>
        <p:nvSpPr>
          <p:cNvPr id="31" name="Text Placeholder 8"/>
          <p:cNvSpPr txBox="1">
            <a:spLocks/>
          </p:cNvSpPr>
          <p:nvPr/>
        </p:nvSpPr>
        <p:spPr>
          <a:xfrm>
            <a:off x="8391495" y="4595980"/>
            <a:ext cx="3114927" cy="466433"/>
          </a:xfrm>
          <a:prstGeom prst="rect">
            <a:avLst/>
          </a:prstGeom>
        </p:spPr>
        <p:txBody>
          <a:bodyPr>
            <a:normAutofit/>
          </a:bodyPr>
          <a:lstStyle>
            <a:defPPr>
              <a:defRPr lang="en-US"/>
            </a:defPPr>
            <a:lvl1pPr indent="0">
              <a:spcBef>
                <a:spcPct val="20000"/>
              </a:spcBef>
              <a:buFont typeface="Arial" pitchFamily="34" charset="0"/>
              <a:buNone/>
              <a:defRPr sz="1000"/>
            </a:lvl1pPr>
            <a:lvl2pPr marL="742950" indent="-285750">
              <a:spcBef>
                <a:spcPct val="20000"/>
              </a:spcBef>
              <a:buFont typeface="Arial" pitchFamily="34" charset="0"/>
              <a:buChar char="–"/>
            </a:lvl2pPr>
            <a:lvl3pPr marL="1143000" indent="-228600">
              <a:spcBef>
                <a:spcPct val="20000"/>
              </a:spcBef>
              <a:buFont typeface="Arial" pitchFamily="34" charset="0"/>
              <a:buChar char="•"/>
            </a:lvl3pPr>
            <a:lvl4pPr marL="1600200" indent="-228600">
              <a:spcBef>
                <a:spcPct val="20000"/>
              </a:spcBef>
              <a:buFont typeface="Arial" pitchFamily="34" charset="0"/>
              <a:buChar char="–"/>
            </a:lvl4pPr>
            <a:lvl5pPr marL="2057400" indent="-228600">
              <a:spcBef>
                <a:spcPct val="20000"/>
              </a:spcBef>
              <a:buFont typeface="Arial" pitchFamily="34" charset="0"/>
              <a:buChar cha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sz="1600" dirty="0"/>
              <a:t>LinkedIn.com: Alexander Holmes</a:t>
            </a:r>
          </a:p>
        </p:txBody>
      </p:sp>
      <p:sp>
        <p:nvSpPr>
          <p:cNvPr id="32" name="Text Placeholder 9"/>
          <p:cNvSpPr txBox="1">
            <a:spLocks/>
          </p:cNvSpPr>
          <p:nvPr/>
        </p:nvSpPr>
        <p:spPr>
          <a:xfrm>
            <a:off x="8391496" y="5071941"/>
            <a:ext cx="3089305" cy="46643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lang="en-US" sz="1800" kern="1200" smtClean="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en-US"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t>Skype: holmes_aw9576</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5672" y="4636241"/>
            <a:ext cx="296160" cy="29616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0949" y="5139267"/>
            <a:ext cx="280884" cy="284040"/>
          </a:xfrm>
          <a:prstGeom prst="rect">
            <a:avLst/>
          </a:prstGeom>
        </p:spPr>
      </p:pic>
      <p:pic>
        <p:nvPicPr>
          <p:cNvPr id="6" name="Picture Placeholder 5"/>
          <p:cNvPicPr>
            <a:picLocks noGrp="1" noChangeAspect="1"/>
          </p:cNvPicPr>
          <p:nvPr>
            <p:ph type="pic" sz="quarter" idx="18"/>
          </p:nvPr>
        </p:nvPicPr>
        <p:blipFill rotWithShape="1">
          <a:blip r:embed="rId4" cstate="print">
            <a:extLst>
              <a:ext uri="{28A0092B-C50C-407E-A947-70E740481C1C}">
                <a14:useLocalDpi xmlns:a14="http://schemas.microsoft.com/office/drawing/2010/main" val="0"/>
              </a:ext>
            </a:extLst>
          </a:blip>
          <a:srcRect t="5188" b="13027"/>
          <a:stretch/>
        </p:blipFill>
        <p:spPr>
          <a:xfrm>
            <a:off x="914400" y="1584960"/>
            <a:ext cx="2844800" cy="2438400"/>
          </a:xfrm>
        </p:spPr>
      </p:pic>
    </p:spTree>
    <p:extLst>
      <p:ext uri="{BB962C8B-B14F-4D97-AF65-F5344CB8AC3E}">
        <p14:creationId xmlns:p14="http://schemas.microsoft.com/office/powerpoint/2010/main" val="150069593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9A2C55-3078-48EB-AD79-4D00CB96C30A}"/>
              </a:ext>
            </a:extLst>
          </p:cNvPr>
          <p:cNvSpPr txBox="1">
            <a:spLocks/>
          </p:cNvSpPr>
          <p:nvPr/>
        </p:nvSpPr>
        <p:spPr>
          <a:xfrm>
            <a:off x="457200" y="257175"/>
            <a:ext cx="11262220" cy="85725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rgbClr val="0075BB"/>
                </a:solidFill>
                <a:latin typeface="Tahoma" panose="020B0604030504040204" pitchFamily="34" charset="0"/>
                <a:ea typeface="Tahoma" panose="020B0604030504040204" pitchFamily="34" charset="0"/>
                <a:cs typeface="Tahoma" panose="020B0604030504040204" pitchFamily="34" charset="0"/>
              </a:rPr>
              <a:t>EXPERIENCE</a:t>
            </a:r>
          </a:p>
        </p:txBody>
      </p:sp>
      <p:sp>
        <p:nvSpPr>
          <p:cNvPr id="5" name="Text Placeholder 4">
            <a:extLst>
              <a:ext uri="{FF2B5EF4-FFF2-40B4-BE49-F238E27FC236}">
                <a16:creationId xmlns:a16="http://schemas.microsoft.com/office/drawing/2014/main" id="{9F731853-F780-48C7-BBA9-EB4EE56CEBE3}"/>
              </a:ext>
            </a:extLst>
          </p:cNvPr>
          <p:cNvSpPr txBox="1">
            <a:spLocks/>
          </p:cNvSpPr>
          <p:nvPr/>
        </p:nvSpPr>
        <p:spPr>
          <a:xfrm>
            <a:off x="533400" y="1314450"/>
            <a:ext cx="11262220" cy="419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Elden Leadership</a:t>
            </a:r>
          </a:p>
        </p:txBody>
      </p:sp>
      <p:sp>
        <p:nvSpPr>
          <p:cNvPr id="6" name="Text Placeholder 5">
            <a:extLst>
              <a:ext uri="{FF2B5EF4-FFF2-40B4-BE49-F238E27FC236}">
                <a16:creationId xmlns:a16="http://schemas.microsoft.com/office/drawing/2014/main" id="{AA774F9B-28E9-4075-86C6-CB268675F011}"/>
              </a:ext>
            </a:extLst>
          </p:cNvPr>
          <p:cNvSpPr txBox="1">
            <a:spLocks/>
          </p:cNvSpPr>
          <p:nvPr/>
        </p:nvSpPr>
        <p:spPr>
          <a:xfrm>
            <a:off x="533400" y="1831015"/>
            <a:ext cx="11262220" cy="48466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a:r>
              <a:rPr lang="en-US" dirty="0"/>
              <a:t>Elden Consulting &amp; Industrial Services (Elden)  is an experienced pre- commissioning service company that provides pre-commissioning and maintenance services for the power and CHP industry:</a:t>
            </a:r>
          </a:p>
          <a:p>
            <a:pPr marL="342900" indent="-342900"/>
            <a:r>
              <a:rPr lang="en-US" dirty="0"/>
              <a:t>12 years in the pre-commissioning industry A combined total of 48 large scale, global pre-commissioning projects throughout their careers</a:t>
            </a:r>
          </a:p>
          <a:p>
            <a:pPr marL="342900" indent="-342900"/>
            <a:r>
              <a:rPr lang="en-US" dirty="0"/>
              <a:t>Combined 21.2GW of power commissioned</a:t>
            </a:r>
          </a:p>
          <a:p>
            <a:pPr marL="342900" indent="-342900"/>
            <a:r>
              <a:rPr lang="en-US" dirty="0"/>
              <a:t>Professional Engineer – Licensed in Maine</a:t>
            </a:r>
          </a:p>
          <a:p>
            <a:pPr marL="342900" indent="-342900"/>
            <a:endParaRPr lang="en-US" dirty="0"/>
          </a:p>
          <a:p>
            <a:pPr marL="342900" indent="-342900"/>
            <a:endParaRPr lang="en-US" dirty="0"/>
          </a:p>
          <a:p>
            <a:pPr marL="342900" indent="-342900"/>
            <a:endParaRPr lang="en-US" sz="2000" dirty="0"/>
          </a:p>
        </p:txBody>
      </p:sp>
    </p:spTree>
    <p:extLst>
      <p:ext uri="{BB962C8B-B14F-4D97-AF65-F5344CB8AC3E}">
        <p14:creationId xmlns:p14="http://schemas.microsoft.com/office/powerpoint/2010/main" val="1674826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 up of a logo&#10;&#10;Description automatically generated">
            <a:extLst>
              <a:ext uri="{FF2B5EF4-FFF2-40B4-BE49-F238E27FC236}">
                <a16:creationId xmlns:a16="http://schemas.microsoft.com/office/drawing/2014/main" id="{C6D899E3-646E-4A50-A1CA-6F35567049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1266" y="3959703"/>
            <a:ext cx="4012268" cy="2609167"/>
          </a:xfrm>
          <a:prstGeom prst="rect">
            <a:avLst/>
          </a:prstGeom>
        </p:spPr>
      </p:pic>
      <p:sp>
        <p:nvSpPr>
          <p:cNvPr id="4" name="Title 1">
            <a:extLst>
              <a:ext uri="{FF2B5EF4-FFF2-40B4-BE49-F238E27FC236}">
                <a16:creationId xmlns:a16="http://schemas.microsoft.com/office/drawing/2014/main" id="{8A9A2C55-3078-48EB-AD79-4D00CB96C30A}"/>
              </a:ext>
            </a:extLst>
          </p:cNvPr>
          <p:cNvSpPr txBox="1">
            <a:spLocks/>
          </p:cNvSpPr>
          <p:nvPr/>
        </p:nvSpPr>
        <p:spPr>
          <a:xfrm>
            <a:off x="457200" y="257175"/>
            <a:ext cx="11262220" cy="85725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rgbClr val="0075BB"/>
                </a:solidFill>
                <a:latin typeface="Tahoma" panose="020B0604030504040204" pitchFamily="34" charset="0"/>
                <a:ea typeface="Tahoma" panose="020B0604030504040204" pitchFamily="34" charset="0"/>
                <a:cs typeface="Tahoma" panose="020B0604030504040204" pitchFamily="34" charset="0"/>
              </a:rPr>
              <a:t>OUR CLIENTS</a:t>
            </a:r>
          </a:p>
        </p:txBody>
      </p:sp>
      <p:sp>
        <p:nvSpPr>
          <p:cNvPr id="5" name="Text Placeholder 4">
            <a:extLst>
              <a:ext uri="{FF2B5EF4-FFF2-40B4-BE49-F238E27FC236}">
                <a16:creationId xmlns:a16="http://schemas.microsoft.com/office/drawing/2014/main" id="{9F731853-F780-48C7-BBA9-EB4EE56CEBE3}"/>
              </a:ext>
            </a:extLst>
          </p:cNvPr>
          <p:cNvSpPr txBox="1">
            <a:spLocks/>
          </p:cNvSpPr>
          <p:nvPr/>
        </p:nvSpPr>
        <p:spPr>
          <a:xfrm>
            <a:off x="533400" y="1314450"/>
            <a:ext cx="11262220" cy="419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dirty="0"/>
          </a:p>
        </p:txBody>
      </p:sp>
      <p:pic>
        <p:nvPicPr>
          <p:cNvPr id="7" name="Picture 2" descr="Image result for black and veatch">
            <a:extLst>
              <a:ext uri="{FF2B5EF4-FFF2-40B4-BE49-F238E27FC236}">
                <a16:creationId xmlns:a16="http://schemas.microsoft.com/office/drawing/2014/main" id="{88709F1F-C228-4CC1-A6DA-61B3707BC1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15" y="1189873"/>
            <a:ext cx="3817399" cy="14432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duke energy">
            <a:extLst>
              <a:ext uri="{FF2B5EF4-FFF2-40B4-BE49-F238E27FC236}">
                <a16:creationId xmlns:a16="http://schemas.microsoft.com/office/drawing/2014/main" id="{B5A59317-626A-47C1-9576-654C2AEE10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4200" y="1911518"/>
            <a:ext cx="3369455" cy="11173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result for cianbro">
            <a:extLst>
              <a:ext uri="{FF2B5EF4-FFF2-40B4-BE49-F238E27FC236}">
                <a16:creationId xmlns:a16="http://schemas.microsoft.com/office/drawing/2014/main" id="{D064FCC6-CD35-4F90-BFC2-8A5C9A5B64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72024" y="4851887"/>
            <a:ext cx="2798301" cy="17489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Image result for tesla logo">
            <a:extLst>
              <a:ext uri="{FF2B5EF4-FFF2-40B4-BE49-F238E27FC236}">
                <a16:creationId xmlns:a16="http://schemas.microsoft.com/office/drawing/2014/main" id="{14AF4D9B-E452-40A6-BD18-83B89C1BCF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8524" y="342818"/>
            <a:ext cx="1943264" cy="19432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Image result for gemma power systems">
            <a:extLst>
              <a:ext uri="{FF2B5EF4-FFF2-40B4-BE49-F238E27FC236}">
                <a16:creationId xmlns:a16="http://schemas.microsoft.com/office/drawing/2014/main" id="{6EF354F1-46A1-44BD-8035-4DCCEE5EEF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140" y="4369595"/>
            <a:ext cx="3186950" cy="19544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logo&#10;&#10;Description automatically generated">
            <a:extLst>
              <a:ext uri="{FF2B5EF4-FFF2-40B4-BE49-F238E27FC236}">
                <a16:creationId xmlns:a16="http://schemas.microsoft.com/office/drawing/2014/main" id="{99A79757-91D1-4976-901B-D8A0D4E2C8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51046" y="3555357"/>
            <a:ext cx="3901198" cy="1791487"/>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E159C29B-1C4A-4150-BC0E-45E33ED1BF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845" y="2838450"/>
            <a:ext cx="3524250" cy="1181100"/>
          </a:xfrm>
          <a:prstGeom prst="rect">
            <a:avLst/>
          </a:prstGeom>
        </p:spPr>
      </p:pic>
      <p:pic>
        <p:nvPicPr>
          <p:cNvPr id="17" name="Picture 16" descr="A close up of a sign&#10;&#10;Description automatically generated">
            <a:extLst>
              <a:ext uri="{FF2B5EF4-FFF2-40B4-BE49-F238E27FC236}">
                <a16:creationId xmlns:a16="http://schemas.microsoft.com/office/drawing/2014/main" id="{F0257548-3582-4D1E-9D57-629C6A2F83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97475" y="703501"/>
            <a:ext cx="2143125" cy="2143125"/>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AA2F12D8-00AA-4607-8C31-FE8CCA18D00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66200" y="3206863"/>
            <a:ext cx="2857500" cy="1219200"/>
          </a:xfrm>
          <a:prstGeom prst="rect">
            <a:avLst/>
          </a:prstGeom>
        </p:spPr>
      </p:pic>
    </p:spTree>
    <p:extLst>
      <p:ext uri="{BB962C8B-B14F-4D97-AF65-F5344CB8AC3E}">
        <p14:creationId xmlns:p14="http://schemas.microsoft.com/office/powerpoint/2010/main" val="3356770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9A2C55-3078-48EB-AD79-4D00CB96C30A}"/>
              </a:ext>
            </a:extLst>
          </p:cNvPr>
          <p:cNvSpPr txBox="1">
            <a:spLocks/>
          </p:cNvSpPr>
          <p:nvPr/>
        </p:nvSpPr>
        <p:spPr>
          <a:xfrm>
            <a:off x="457200" y="257175"/>
            <a:ext cx="11262220" cy="85725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rgbClr val="0075BB"/>
                </a:solidFill>
                <a:latin typeface="Tahoma" panose="020B0604030504040204" pitchFamily="34" charset="0"/>
                <a:ea typeface="Tahoma" panose="020B0604030504040204" pitchFamily="34" charset="0"/>
                <a:cs typeface="Tahoma" panose="020B0604030504040204" pitchFamily="34" charset="0"/>
              </a:rPr>
              <a:t>OUR CLIENTS</a:t>
            </a:r>
          </a:p>
        </p:txBody>
      </p:sp>
      <p:sp>
        <p:nvSpPr>
          <p:cNvPr id="5" name="Text Placeholder 4">
            <a:extLst>
              <a:ext uri="{FF2B5EF4-FFF2-40B4-BE49-F238E27FC236}">
                <a16:creationId xmlns:a16="http://schemas.microsoft.com/office/drawing/2014/main" id="{9F731853-F780-48C7-BBA9-EB4EE56CEBE3}"/>
              </a:ext>
            </a:extLst>
          </p:cNvPr>
          <p:cNvSpPr txBox="1">
            <a:spLocks/>
          </p:cNvSpPr>
          <p:nvPr/>
        </p:nvSpPr>
        <p:spPr>
          <a:xfrm>
            <a:off x="533400" y="1314450"/>
            <a:ext cx="11262220" cy="419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dirty="0"/>
          </a:p>
        </p:txBody>
      </p:sp>
      <p:pic>
        <p:nvPicPr>
          <p:cNvPr id="1026" name="Picture 2" descr="Multimedia - Logos | Fluor">
            <a:extLst>
              <a:ext uri="{FF2B5EF4-FFF2-40B4-BE49-F238E27FC236}">
                <a16:creationId xmlns:a16="http://schemas.microsoft.com/office/drawing/2014/main" id="{8CEB4DA4-A586-489F-AF87-9AD9CDB95E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60" y="1404314"/>
            <a:ext cx="342900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Yale University - Logos, brands and logotypes">
            <a:extLst>
              <a:ext uri="{FF2B5EF4-FFF2-40B4-BE49-F238E27FC236}">
                <a16:creationId xmlns:a16="http://schemas.microsoft.com/office/drawing/2014/main" id="{E411E856-F225-4F65-BC25-9F5F7BF729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524000"/>
            <a:ext cx="462915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B67A802-00D2-41BC-8653-BE0AF8E97E78}"/>
              </a:ext>
            </a:extLst>
          </p:cNvPr>
          <p:cNvPicPr>
            <a:picLocks noChangeAspect="1"/>
          </p:cNvPicPr>
          <p:nvPr/>
        </p:nvPicPr>
        <p:blipFill>
          <a:blip r:embed="rId4"/>
          <a:stretch>
            <a:fillRect/>
          </a:stretch>
        </p:blipFill>
        <p:spPr>
          <a:xfrm>
            <a:off x="766860" y="2796212"/>
            <a:ext cx="3409950" cy="1323975"/>
          </a:xfrm>
          <a:prstGeom prst="rect">
            <a:avLst/>
          </a:prstGeom>
        </p:spPr>
      </p:pic>
      <p:pic>
        <p:nvPicPr>
          <p:cNvPr id="1030" name="Picture 6" descr="Vicinity | Energy">
            <a:extLst>
              <a:ext uri="{FF2B5EF4-FFF2-40B4-BE49-F238E27FC236}">
                <a16:creationId xmlns:a16="http://schemas.microsoft.com/office/drawing/2014/main" id="{714FF9AA-2772-4354-A3D9-1D8C803EEF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8882" y="2514600"/>
            <a:ext cx="2952750" cy="15525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Jamestown BPU, NY | Official Website">
            <a:extLst>
              <a:ext uri="{FF2B5EF4-FFF2-40B4-BE49-F238E27FC236}">
                <a16:creationId xmlns:a16="http://schemas.microsoft.com/office/drawing/2014/main" id="{3160F994-D585-45C4-BC89-A86F560297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7360" y="4478151"/>
            <a:ext cx="1524000" cy="16668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me - IPC LYDON">
            <a:extLst>
              <a:ext uri="{FF2B5EF4-FFF2-40B4-BE49-F238E27FC236}">
                <a16:creationId xmlns:a16="http://schemas.microsoft.com/office/drawing/2014/main" id="{C15B2597-A032-4D7B-B7F7-F12E515327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7044" y="4178585"/>
            <a:ext cx="2181225" cy="20955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D Paper Announces Capital Upgrades at Wisconsin and Maine Pulp and Paper  Mills">
            <a:extLst>
              <a:ext uri="{FF2B5EF4-FFF2-40B4-BE49-F238E27FC236}">
                <a16:creationId xmlns:a16="http://schemas.microsoft.com/office/drawing/2014/main" id="{01A81889-B9E0-4688-AF26-7822CA21D7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43733" y="3953107"/>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muttynose Brewing Company Introduces Summer IPA | Brewbound">
            <a:extLst>
              <a:ext uri="{FF2B5EF4-FFF2-40B4-BE49-F238E27FC236}">
                <a16:creationId xmlns:a16="http://schemas.microsoft.com/office/drawing/2014/main" id="{EB3D2330-7C2D-48AB-85AE-191C5B031B0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56582" y="4335747"/>
            <a:ext cx="2562225" cy="1781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530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9A2C55-3078-48EB-AD79-4D00CB96C30A}"/>
              </a:ext>
            </a:extLst>
          </p:cNvPr>
          <p:cNvSpPr txBox="1">
            <a:spLocks/>
          </p:cNvSpPr>
          <p:nvPr/>
        </p:nvSpPr>
        <p:spPr>
          <a:xfrm>
            <a:off x="457200" y="257175"/>
            <a:ext cx="11262220" cy="85725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rgbClr val="0075BB"/>
                </a:solidFill>
                <a:latin typeface="Tahoma" panose="020B0604030504040204" pitchFamily="34" charset="0"/>
                <a:ea typeface="Tahoma" panose="020B0604030504040204" pitchFamily="34" charset="0"/>
                <a:cs typeface="Tahoma" panose="020B0604030504040204" pitchFamily="34" charset="0"/>
              </a:rPr>
              <a:t>OUR CLIENTS - Consulting</a:t>
            </a:r>
          </a:p>
        </p:txBody>
      </p:sp>
      <p:sp>
        <p:nvSpPr>
          <p:cNvPr id="5" name="Text Placeholder 4">
            <a:extLst>
              <a:ext uri="{FF2B5EF4-FFF2-40B4-BE49-F238E27FC236}">
                <a16:creationId xmlns:a16="http://schemas.microsoft.com/office/drawing/2014/main" id="{9F731853-F780-48C7-BBA9-EB4EE56CEBE3}"/>
              </a:ext>
            </a:extLst>
          </p:cNvPr>
          <p:cNvSpPr txBox="1">
            <a:spLocks/>
          </p:cNvSpPr>
          <p:nvPr/>
        </p:nvSpPr>
        <p:spPr>
          <a:xfrm>
            <a:off x="533400" y="1314450"/>
            <a:ext cx="11262220" cy="419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dirty="0"/>
          </a:p>
        </p:txBody>
      </p:sp>
      <p:pic>
        <p:nvPicPr>
          <p:cNvPr id="2050" name="Picture 2" descr="Matrix Service">
            <a:extLst>
              <a:ext uri="{FF2B5EF4-FFF2-40B4-BE49-F238E27FC236}">
                <a16:creationId xmlns:a16="http://schemas.microsoft.com/office/drawing/2014/main" id="{3DE0EE73-ED34-4590-9356-9F3E7FFFCC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551" y="1524000"/>
            <a:ext cx="3048000" cy="7143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ltrad, World Leader in the provision of industrial services - Altrad Group">
            <a:extLst>
              <a:ext uri="{FF2B5EF4-FFF2-40B4-BE49-F238E27FC236}">
                <a16:creationId xmlns:a16="http://schemas.microsoft.com/office/drawing/2014/main" id="{E233C6FB-F6BE-4008-B6C5-14D4186DC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445" y="2873805"/>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18E28E2-208A-42F7-85A2-1EED9F2F26EE}"/>
              </a:ext>
            </a:extLst>
          </p:cNvPr>
          <p:cNvPicPr>
            <a:picLocks noChangeAspect="1"/>
          </p:cNvPicPr>
          <p:nvPr/>
        </p:nvPicPr>
        <p:blipFill>
          <a:blip r:embed="rId4"/>
          <a:stretch>
            <a:fillRect/>
          </a:stretch>
        </p:blipFill>
        <p:spPr>
          <a:xfrm>
            <a:off x="4957762" y="3048000"/>
            <a:ext cx="2276475" cy="762000"/>
          </a:xfrm>
          <a:prstGeom prst="rect">
            <a:avLst/>
          </a:prstGeom>
        </p:spPr>
      </p:pic>
    </p:spTree>
    <p:extLst>
      <p:ext uri="{BB962C8B-B14F-4D97-AF65-F5344CB8AC3E}">
        <p14:creationId xmlns:p14="http://schemas.microsoft.com/office/powerpoint/2010/main" val="2767719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9A2C55-3078-48EB-AD79-4D00CB96C30A}"/>
              </a:ext>
            </a:extLst>
          </p:cNvPr>
          <p:cNvSpPr txBox="1">
            <a:spLocks/>
          </p:cNvSpPr>
          <p:nvPr/>
        </p:nvSpPr>
        <p:spPr>
          <a:xfrm>
            <a:off x="457200" y="257175"/>
            <a:ext cx="11262220" cy="85725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rgbClr val="0075BB"/>
                </a:solidFill>
                <a:latin typeface="Tahoma" panose="020B0604030504040204" pitchFamily="34" charset="0"/>
                <a:ea typeface="Tahoma" panose="020B0604030504040204" pitchFamily="34" charset="0"/>
                <a:cs typeface="Tahoma" panose="020B0604030504040204" pitchFamily="34" charset="0"/>
              </a:rPr>
              <a:t>PROJECT SCOPE</a:t>
            </a:r>
          </a:p>
        </p:txBody>
      </p:sp>
      <p:sp>
        <p:nvSpPr>
          <p:cNvPr id="5" name="Text Placeholder 4">
            <a:extLst>
              <a:ext uri="{FF2B5EF4-FFF2-40B4-BE49-F238E27FC236}">
                <a16:creationId xmlns:a16="http://schemas.microsoft.com/office/drawing/2014/main" id="{9F731853-F780-48C7-BBA9-EB4EE56CEBE3}"/>
              </a:ext>
            </a:extLst>
          </p:cNvPr>
          <p:cNvSpPr txBox="1">
            <a:spLocks/>
          </p:cNvSpPr>
          <p:nvPr/>
        </p:nvSpPr>
        <p:spPr>
          <a:xfrm>
            <a:off x="533400" y="1314450"/>
            <a:ext cx="11262220" cy="419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Lansing BWL Request</a:t>
            </a:r>
          </a:p>
        </p:txBody>
      </p:sp>
      <p:sp>
        <p:nvSpPr>
          <p:cNvPr id="6" name="Text Placeholder 5">
            <a:extLst>
              <a:ext uri="{FF2B5EF4-FFF2-40B4-BE49-F238E27FC236}">
                <a16:creationId xmlns:a16="http://schemas.microsoft.com/office/drawing/2014/main" id="{AA774F9B-28E9-4075-86C6-CB268675F011}"/>
              </a:ext>
            </a:extLst>
          </p:cNvPr>
          <p:cNvSpPr txBox="1">
            <a:spLocks/>
          </p:cNvSpPr>
          <p:nvPr/>
        </p:nvSpPr>
        <p:spPr>
          <a:xfrm>
            <a:off x="533400" y="1831015"/>
            <a:ext cx="11262220" cy="48466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dirty="0"/>
              <a:t>Safety: Engineer and execute the work safely with the correct equipment and materials designed for the process system</a:t>
            </a:r>
          </a:p>
          <a:p>
            <a:pPr marL="342900" indent="-342900"/>
            <a:r>
              <a:rPr lang="en-US" dirty="0"/>
              <a:t>Cost: provide a cost-effective solution for the pre-commissioning of the complete plant cycle</a:t>
            </a:r>
          </a:p>
          <a:p>
            <a:pPr marL="800100" lvl="1" indent="-342900"/>
            <a:r>
              <a:rPr lang="en-US" dirty="0"/>
              <a:t>Cost for execution </a:t>
            </a:r>
          </a:p>
          <a:p>
            <a:pPr marL="800100" lvl="1" indent="-342900"/>
            <a:r>
              <a:rPr lang="en-US" dirty="0"/>
              <a:t>Cost for craft support</a:t>
            </a:r>
          </a:p>
          <a:p>
            <a:pPr marL="800100" lvl="1" indent="-342900"/>
            <a:r>
              <a:rPr lang="en-US" dirty="0"/>
              <a:t>Cost for utilities</a:t>
            </a:r>
          </a:p>
          <a:p>
            <a:pPr marL="342900" indent="-342900"/>
            <a:r>
              <a:rPr lang="en-US" dirty="0"/>
              <a:t>Time: proposed solutions should reduce the commissioning time in relation with the cost</a:t>
            </a:r>
          </a:p>
          <a:p>
            <a:pPr marL="342900" indent="-342900"/>
            <a:r>
              <a:rPr lang="en-US" dirty="0"/>
              <a:t>Compliance: remain in compliance with BWL, </a:t>
            </a:r>
            <a:r>
              <a:rPr lang="en-US" dirty="0" err="1"/>
              <a:t>BartonMalow</a:t>
            </a:r>
            <a:r>
              <a:rPr lang="en-US" dirty="0"/>
              <a:t> and OEM specifications </a:t>
            </a:r>
          </a:p>
          <a:p>
            <a:pPr marL="342900" indent="-342900"/>
            <a:endParaRPr lang="en-US" dirty="0"/>
          </a:p>
          <a:p>
            <a:pPr marL="342900" indent="-342900"/>
            <a:endParaRPr lang="en-US" sz="2000" dirty="0"/>
          </a:p>
        </p:txBody>
      </p:sp>
    </p:spTree>
    <p:extLst>
      <p:ext uri="{BB962C8B-B14F-4D97-AF65-F5344CB8AC3E}">
        <p14:creationId xmlns:p14="http://schemas.microsoft.com/office/powerpoint/2010/main" val="2761037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9A2C55-3078-48EB-AD79-4D00CB96C30A}"/>
              </a:ext>
            </a:extLst>
          </p:cNvPr>
          <p:cNvSpPr txBox="1">
            <a:spLocks/>
          </p:cNvSpPr>
          <p:nvPr/>
        </p:nvSpPr>
        <p:spPr>
          <a:xfrm>
            <a:off x="457200" y="257175"/>
            <a:ext cx="11262220" cy="85725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rgbClr val="0075BB"/>
                </a:solidFill>
                <a:latin typeface="Tahoma" panose="020B0604030504040204" pitchFamily="34" charset="0"/>
                <a:ea typeface="Tahoma" panose="020B0604030504040204" pitchFamily="34" charset="0"/>
                <a:cs typeface="Tahoma" panose="020B0604030504040204" pitchFamily="34" charset="0"/>
              </a:rPr>
              <a:t>PROPOSED SERVICES</a:t>
            </a:r>
          </a:p>
        </p:txBody>
      </p:sp>
      <p:sp>
        <p:nvSpPr>
          <p:cNvPr id="5" name="Text Placeholder 4">
            <a:extLst>
              <a:ext uri="{FF2B5EF4-FFF2-40B4-BE49-F238E27FC236}">
                <a16:creationId xmlns:a16="http://schemas.microsoft.com/office/drawing/2014/main" id="{9F731853-F780-48C7-BBA9-EB4EE56CEBE3}"/>
              </a:ext>
            </a:extLst>
          </p:cNvPr>
          <p:cNvSpPr txBox="1">
            <a:spLocks/>
          </p:cNvSpPr>
          <p:nvPr/>
        </p:nvSpPr>
        <p:spPr>
          <a:xfrm>
            <a:off x="533400" y="1314450"/>
            <a:ext cx="11262220" cy="419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Lube Oil Flushing</a:t>
            </a:r>
          </a:p>
        </p:txBody>
      </p:sp>
      <p:sp>
        <p:nvSpPr>
          <p:cNvPr id="6" name="Text Placeholder 5">
            <a:extLst>
              <a:ext uri="{FF2B5EF4-FFF2-40B4-BE49-F238E27FC236}">
                <a16:creationId xmlns:a16="http://schemas.microsoft.com/office/drawing/2014/main" id="{AA774F9B-28E9-4075-86C6-CB268675F011}"/>
              </a:ext>
            </a:extLst>
          </p:cNvPr>
          <p:cNvSpPr txBox="1">
            <a:spLocks/>
          </p:cNvSpPr>
          <p:nvPr/>
        </p:nvSpPr>
        <p:spPr>
          <a:xfrm>
            <a:off x="533400" y="1831015"/>
            <a:ext cx="11262220" cy="48466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dirty="0"/>
              <a:t>High velocity flushing with pumps and filtration</a:t>
            </a:r>
          </a:p>
          <a:p>
            <a:pPr marL="342900" indent="-342900"/>
            <a:r>
              <a:rPr lang="en-US" dirty="0"/>
              <a:t>Systems to be flushed:</a:t>
            </a:r>
          </a:p>
          <a:p>
            <a:pPr marL="800100" lvl="1" indent="-342900"/>
            <a:r>
              <a:rPr lang="en-US" dirty="0"/>
              <a:t>Siemens SGT800 (total of 3)</a:t>
            </a:r>
          </a:p>
          <a:p>
            <a:pPr marL="1257300" lvl="2" indent="-342900"/>
            <a:r>
              <a:rPr lang="en-US" dirty="0"/>
              <a:t>Bearing lube oil</a:t>
            </a:r>
          </a:p>
          <a:p>
            <a:pPr marL="1257300" lvl="2" indent="-342900"/>
            <a:r>
              <a:rPr lang="en-US" dirty="0"/>
              <a:t>Jacking oil</a:t>
            </a:r>
          </a:p>
          <a:p>
            <a:pPr marL="800100" lvl="1" indent="-342900"/>
            <a:r>
              <a:rPr lang="en-US" dirty="0"/>
              <a:t>Doosan Steam Turbine (total of 1)</a:t>
            </a:r>
          </a:p>
          <a:p>
            <a:pPr marL="1257300" lvl="2" indent="-342900"/>
            <a:r>
              <a:rPr lang="en-US" dirty="0"/>
              <a:t>Bearing lube oil</a:t>
            </a:r>
          </a:p>
          <a:p>
            <a:pPr marL="1257300" lvl="2" indent="-342900"/>
            <a:r>
              <a:rPr lang="en-US" dirty="0"/>
              <a:t>Seal oil</a:t>
            </a:r>
          </a:p>
          <a:p>
            <a:pPr marL="1257300" lvl="2" indent="-342900"/>
            <a:r>
              <a:rPr lang="en-US" dirty="0"/>
              <a:t>Control oil</a:t>
            </a:r>
          </a:p>
          <a:p>
            <a:pPr marL="342900" indent="-342900"/>
            <a:endParaRPr lang="en-US" dirty="0"/>
          </a:p>
          <a:p>
            <a:pPr marL="342900" indent="-342900"/>
            <a:endParaRPr lang="en-US" sz="2000" dirty="0"/>
          </a:p>
        </p:txBody>
      </p:sp>
    </p:spTree>
    <p:extLst>
      <p:ext uri="{BB962C8B-B14F-4D97-AF65-F5344CB8AC3E}">
        <p14:creationId xmlns:p14="http://schemas.microsoft.com/office/powerpoint/2010/main" val="28584880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4481</TotalTime>
  <Words>2167</Words>
  <Application>Microsoft Office PowerPoint</Application>
  <PresentationFormat>Widescreen</PresentationFormat>
  <Paragraphs>380</Paragraphs>
  <Slides>30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Bebas Neue Bold</vt:lpstr>
      <vt:lpstr>Brandon Grotesque Bold</vt:lpstr>
      <vt:lpstr>Calibri</vt:lpstr>
      <vt:lpstr>Calibri Light</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History</vt:lpstr>
      <vt:lpstr>ABOUT THE Team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Stanisewski</dc:creator>
  <cp:lastModifiedBy>Keith Stanisewski</cp:lastModifiedBy>
  <cp:revision>44</cp:revision>
  <cp:lastPrinted>2020-10-02T03:13:48Z</cp:lastPrinted>
  <dcterms:created xsi:type="dcterms:W3CDTF">2020-01-20T18:49:34Z</dcterms:created>
  <dcterms:modified xsi:type="dcterms:W3CDTF">2020-10-02T03:19:41Z</dcterms:modified>
</cp:coreProperties>
</file>